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5" r:id="rId5"/>
    <p:sldId id="264" r:id="rId6"/>
    <p:sldId id="259" r:id="rId7"/>
    <p:sldId id="266" r:id="rId8"/>
    <p:sldId id="267" r:id="rId9"/>
    <p:sldId id="261" r:id="rId10"/>
    <p:sldId id="268" r:id="rId11"/>
    <p:sldId id="272" r:id="rId12"/>
    <p:sldId id="271" r:id="rId13"/>
    <p:sldId id="273" r:id="rId14"/>
    <p:sldId id="269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6" d="100"/>
          <a:sy n="56" d="100"/>
        </p:scale>
        <p:origin x="-2574" y="-13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\Desktop\Matrica%20-%20transparentnos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\Desktop\Matrica%20-%20transparentnos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\Desktop\Matrica%20-%20transparentnos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\Desktop\Matrica%20-%20transparentno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mk-M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sz="1600"/>
              <a:t>Дали општината има објавено информации за членовите</a:t>
            </a:r>
            <a:r>
              <a:rPr lang="mk-MK" sz="1600" baseline="0"/>
              <a:t> на Советот</a:t>
            </a:r>
            <a:endParaRPr lang="en-US" sz="16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A79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B2B2B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77777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mk-M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'Clenovi na sovet'!$A$1:$A$3</c:f>
              <c:strCache>
                <c:ptCount val="3"/>
                <c:pt idx="0">
                  <c:v>ДА</c:v>
                </c:pt>
                <c:pt idx="1">
                  <c:v>ДЕЛУМНО</c:v>
                </c:pt>
                <c:pt idx="2">
                  <c:v>НЕ</c:v>
                </c:pt>
              </c:strCache>
            </c:strRef>
          </c:cat>
          <c:val>
            <c:numRef>
              <c:f>'Clenovi na sovet'!$B$1:$B$3</c:f>
              <c:numCache>
                <c:formatCode>General</c:formatCode>
                <c:ptCount val="3"/>
                <c:pt idx="0">
                  <c:v>20</c:v>
                </c:pt>
                <c:pt idx="1">
                  <c:v>39</c:v>
                </c:pt>
                <c:pt idx="2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mk-M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mk-M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mk-M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sz="2000" dirty="0"/>
              <a:t>Дали е објавен Предлог - Буџетот</a:t>
            </a:r>
            <a:r>
              <a:rPr lang="mk-MK" sz="2000" baseline="0" dirty="0"/>
              <a:t> на општината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902169028590271"/>
          <c:y val="0.2488238207954688"/>
          <c:w val="0.68195661942819463"/>
          <c:h val="0.61953779583226065"/>
        </c:manualLayout>
      </c:layout>
      <c:pieChart>
        <c:varyColors val="1"/>
        <c:ser>
          <c:idx val="0"/>
          <c:order val="0"/>
          <c:spPr>
            <a:solidFill>
              <a:srgbClr val="00A79E"/>
            </a:solidFill>
          </c:spPr>
          <c:dPt>
            <c:idx val="0"/>
            <c:bubble3D val="0"/>
            <c:spPr>
              <a:solidFill>
                <a:srgbClr val="00A79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B2B2B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77777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mk-M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'Predlog budget'!$A$1:$A$3</c:f>
              <c:strCache>
                <c:ptCount val="3"/>
                <c:pt idx="0">
                  <c:v>ДА</c:v>
                </c:pt>
                <c:pt idx="1">
                  <c:v>ДЕЛУМНО</c:v>
                </c:pt>
                <c:pt idx="2">
                  <c:v>НЕ</c:v>
                </c:pt>
              </c:strCache>
            </c:strRef>
          </c:cat>
          <c:val>
            <c:numRef>
              <c:f>'Predlog budget'!$B$1:$B$3</c:f>
              <c:numCache>
                <c:formatCode>General</c:formatCode>
                <c:ptCount val="3"/>
                <c:pt idx="0">
                  <c:v>7</c:v>
                </c:pt>
                <c:pt idx="1">
                  <c:v>2</c:v>
                </c:pt>
                <c:pt idx="2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mk-M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mk-M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mk-M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sz="1800"/>
              <a:t>Дали е објавена листа на услуги кои ги нуди општината</a:t>
            </a:r>
            <a:endParaRPr lang="en-US" sz="18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A79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B2B2B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77777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mk-M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'Lista na usl.'!$A$1:$A$3</c:f>
              <c:strCache>
                <c:ptCount val="3"/>
                <c:pt idx="0">
                  <c:v>ДА</c:v>
                </c:pt>
                <c:pt idx="1">
                  <c:v>ДЕЛУМНО</c:v>
                </c:pt>
                <c:pt idx="2">
                  <c:v>НЕ</c:v>
                </c:pt>
              </c:strCache>
            </c:strRef>
          </c:cat>
          <c:val>
            <c:numRef>
              <c:f>'Lista na usl.'!$B$1:$B$3</c:f>
              <c:numCache>
                <c:formatCode>0</c:formatCode>
                <c:ptCount val="3"/>
                <c:pt idx="0">
                  <c:v>18</c:v>
                </c:pt>
                <c:pt idx="1">
                  <c:v>7</c:v>
                </c:pt>
                <c:pt idx="2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mk-M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mk-MK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mk-M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 sz="2000"/>
              <a:t>Дали се објавени информации</a:t>
            </a:r>
            <a:r>
              <a:rPr lang="mk-MK" sz="2000" baseline="0"/>
              <a:t> за загадувачките супстанци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A79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77777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mk-M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Zag.supstanci!$A$1:$A$3</c:f>
              <c:strCache>
                <c:ptCount val="3"/>
                <c:pt idx="0">
                  <c:v>ДА</c:v>
                </c:pt>
                <c:pt idx="1">
                  <c:v>ДЕЛУМНО</c:v>
                </c:pt>
                <c:pt idx="2">
                  <c:v>НЕ</c:v>
                </c:pt>
              </c:strCache>
            </c:strRef>
          </c:cat>
          <c:val>
            <c:numRef>
              <c:f>Zag.supstanci!$B$1:$B$3</c:f>
              <c:numCache>
                <c:formatCode>0</c:formatCode>
                <c:ptCount val="3"/>
                <c:pt idx="0">
                  <c:v>1</c:v>
                </c:pt>
                <c:pt idx="1">
                  <c:v>0</c:v>
                </c:pt>
                <c:pt idx="2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mk-M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mk-MK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8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7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3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3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4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4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3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4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1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07C1-DB23-4887-913D-67CAEDADF3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449D-DC2B-477E-B150-1E6364BDA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2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7269" y="388717"/>
            <a:ext cx="4245428" cy="555180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ru-RU" sz="2800" b="1" dirty="0" smtClean="0"/>
              <a:t>СТАНДАРДИ ЗА Е-ТРАНСПАРЕНТНОСТ ВО ЕДИНИЦИТЕ НА ЛОКАЛНАТА САМОУПРАВА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mk-MK" sz="2000" dirty="0" smtClean="0"/>
              <a:t/>
            </a:r>
            <a:br>
              <a:rPr lang="mk-MK" sz="2000" dirty="0" smtClean="0"/>
            </a:br>
            <a:r>
              <a:rPr lang="mk-MK" sz="2000" dirty="0" smtClean="0"/>
              <a:t>МАРТИН ТОДЕВСКИ</a:t>
            </a:r>
            <a:r>
              <a:rPr lang="mk-MK" sz="2000" dirty="0" smtClean="0"/>
              <a:t/>
            </a:r>
            <a:br>
              <a:rPr lang="mk-MK" sz="2000" dirty="0" smtClean="0"/>
            </a:br>
            <a:r>
              <a:rPr lang="mk-MK" sz="2000" dirty="0" smtClean="0"/>
              <a:t>ЦЕНТАР ЗА УПРАВУВАЊЕ СО ПРОМЕНИ</a:t>
            </a:r>
            <a:endParaRPr lang="en-US" sz="2000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5084" y="388717"/>
            <a:ext cx="7628709" cy="7063822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166071" y="5989689"/>
            <a:ext cx="2987824" cy="1097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dirty="0" smtClean="0"/>
              <a:t>   </a:t>
            </a:r>
            <a:br>
              <a:rPr lang="mk-MK" dirty="0" smtClean="0"/>
            </a:br>
            <a:r>
              <a:rPr lang="mk-MK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  <a:t>Скопје, 8-9 мај 2018 година</a:t>
            </a:r>
            <a:br>
              <a:rPr lang="ru-RU" sz="6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7788" y="186259"/>
            <a:ext cx="5564777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dirty="0" smtClean="0"/>
              <a:t>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mk-MK" dirty="0" smtClean="0"/>
              <a:t/>
            </a:r>
            <a:br>
              <a:rPr lang="mk-MK" dirty="0" smtClean="0"/>
            </a:br>
            <a:r>
              <a:rPr lang="mk-MK" dirty="0" smtClean="0"/>
              <a:t/>
            </a:r>
            <a:br>
              <a:rPr lang="mk-MK" dirty="0" smtClean="0"/>
            </a:br>
            <a:r>
              <a:rPr lang="mk-MK" sz="8000" dirty="0" smtClean="0"/>
              <a:t/>
            </a:r>
            <a:br>
              <a:rPr lang="mk-MK" sz="8000" dirty="0" smtClean="0"/>
            </a:br>
            <a:r>
              <a:rPr lang="mk-MK" sz="8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8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8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8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8000" b="1" dirty="0" smtClean="0">
                <a:solidFill>
                  <a:schemeClr val="tx2">
                    <a:lumMod val="50000"/>
                  </a:schemeClr>
                </a:solidFill>
              </a:rPr>
              <a:t>Конференција</a:t>
            </a:r>
          </a:p>
          <a:p>
            <a:r>
              <a:rPr lang="ru-RU" sz="8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8000" b="1" dirty="0">
                <a:solidFill>
                  <a:schemeClr val="tx2">
                    <a:lumMod val="50000"/>
                  </a:schemeClr>
                </a:solidFill>
              </a:rPr>
              <a:t>„Отворено владино партнерство – дијалог со граѓанските организации за Националниот акциски план 2018-2020“</a:t>
            </a:r>
            <a:br>
              <a:rPr lang="ru-RU" sz="8000" b="1" dirty="0">
                <a:solidFill>
                  <a:schemeClr val="tx2">
                    <a:lumMod val="50000"/>
                  </a:schemeClr>
                </a:solidFill>
              </a:rPr>
            </a:br>
            <a:endParaRPr lang="ru-RU" sz="80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mk-MK" sz="25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62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>
            <a:normAutofit/>
          </a:bodyPr>
          <a:lstStyle/>
          <a:p>
            <a:r>
              <a:rPr lang="mk-MK" sz="4000" dirty="0" smtClean="0"/>
              <a:t>Стандарди за </a:t>
            </a:r>
            <a:r>
              <a:rPr lang="mk-MK" sz="4000" dirty="0" err="1" smtClean="0"/>
              <a:t>веб-транспарентност</a:t>
            </a:r>
            <a:endParaRPr lang="en-US" sz="4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48782" y="1347770"/>
            <a:ext cx="9565217" cy="5357830"/>
          </a:xfrm>
        </p:spPr>
        <p:txBody>
          <a:bodyPr numCol="2"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mk-MK" sz="1800" b="1" dirty="0" smtClean="0"/>
              <a:t>Локален </a:t>
            </a:r>
            <a:r>
              <a:rPr lang="mk-MK" sz="1800" b="1" dirty="0"/>
              <a:t>економски развој</a:t>
            </a:r>
            <a:endParaRPr lang="mk-MK" sz="1800" dirty="0"/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Субјекти кои нудат угостителски услуги на територијата на општината</a:t>
            </a:r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Субјекти кои нудат туристички услуги на територијата на општината</a:t>
            </a:r>
          </a:p>
          <a:p>
            <a:pPr marL="0" indent="0">
              <a:spcBef>
                <a:spcPts val="300"/>
              </a:spcBef>
              <a:buNone/>
            </a:pPr>
            <a:endParaRPr lang="mk-MK" sz="1800" b="1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mk-MK" sz="1800" b="1" dirty="0" smtClean="0"/>
              <a:t>Урбанизам</a:t>
            </a:r>
            <a:endParaRPr lang="mk-MK" sz="1800" dirty="0"/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Предлог генерални/детални урбанистички планови</a:t>
            </a:r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Усвоени генерални/детални урбанистички планови</a:t>
            </a:r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Јавен транспорт</a:t>
            </a:r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Паркинзи на територијата на општината</a:t>
            </a:r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Издадени одобренија за градба</a:t>
            </a:r>
          </a:p>
          <a:p>
            <a:pPr marL="0" indent="0">
              <a:spcBef>
                <a:spcPts val="300"/>
              </a:spcBef>
              <a:buNone/>
            </a:pPr>
            <a:endParaRPr lang="mk-MK" sz="1800" b="1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mk-MK" sz="1800" b="1" dirty="0" smtClean="0"/>
              <a:t>Комунални </a:t>
            </a:r>
            <a:r>
              <a:rPr lang="mk-MK" sz="1800" b="1" dirty="0"/>
              <a:t>дејности</a:t>
            </a:r>
            <a:endParaRPr lang="mk-MK" sz="1800" dirty="0"/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Превозници и моторни возила регистрирани за вршење превоз на патници и стока во патниот сообраќај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mk-MK" sz="1800" b="1" dirty="0" smtClean="0"/>
              <a:t>Социјална </a:t>
            </a:r>
            <a:r>
              <a:rPr lang="mk-MK" sz="1800" b="1" dirty="0"/>
              <a:t>заштита</a:t>
            </a:r>
            <a:endParaRPr lang="mk-MK" sz="1800" dirty="0"/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Установи за социјална заштита на различни категории граѓани (локални и национални) на територијата на општината</a:t>
            </a:r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Корисници на еднократна парична помош</a:t>
            </a:r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Детски градинки и домови за стари лица</a:t>
            </a:r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Детски градинки</a:t>
            </a:r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Домови за стари лица</a:t>
            </a:r>
          </a:p>
          <a:p>
            <a:pPr marL="0" indent="0">
              <a:spcBef>
                <a:spcPts val="300"/>
              </a:spcBef>
              <a:buNone/>
            </a:pPr>
            <a:endParaRPr lang="mk-MK" sz="1800" b="1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mk-MK" sz="1800" b="1" dirty="0" smtClean="0"/>
              <a:t>Граѓански </a:t>
            </a:r>
            <a:r>
              <a:rPr lang="mk-MK" sz="1800" b="1" dirty="0"/>
              <a:t>организации кои дејствуваат на територијата на општината</a:t>
            </a:r>
            <a:endParaRPr lang="mk-MK" sz="1800" dirty="0"/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Листа на граѓански организации кои дејствуваат на територијата на општината</a:t>
            </a:r>
          </a:p>
          <a:p>
            <a:pPr marL="93663" indent="-93663">
              <a:spcBef>
                <a:spcPts val="300"/>
              </a:spcBef>
            </a:pPr>
            <a:r>
              <a:rPr lang="mk-MK" sz="1800" dirty="0"/>
              <a:t>Проекти со граѓански </a:t>
            </a:r>
            <a:r>
              <a:rPr lang="mk-MK" sz="1800" dirty="0" smtClean="0"/>
              <a:t>организации</a:t>
            </a:r>
            <a:endParaRPr lang="mk-MK" sz="1800" dirty="0"/>
          </a:p>
        </p:txBody>
      </p:sp>
    </p:spTree>
    <p:extLst>
      <p:ext uri="{BB962C8B-B14F-4D97-AF65-F5344CB8AC3E}">
        <p14:creationId xmlns:p14="http://schemas.microsoft.com/office/powerpoint/2010/main" val="212684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>
            <a:normAutofit/>
          </a:bodyPr>
          <a:lstStyle/>
          <a:p>
            <a:r>
              <a:rPr lang="mk-MK" sz="4000" dirty="0" smtClean="0"/>
              <a:t>Стандарди за </a:t>
            </a:r>
            <a:r>
              <a:rPr lang="mk-MK" sz="4000" dirty="0" err="1" smtClean="0"/>
              <a:t>веб-транспарентност</a:t>
            </a:r>
            <a:r>
              <a:rPr lang="mk-MK" sz="4000" dirty="0" smtClean="0"/>
              <a:t> - пример</a:t>
            </a:r>
            <a:endParaRPr lang="en-US" sz="4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085849" y="1554692"/>
            <a:ext cx="4434417" cy="48932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mk-MK" sz="2400" b="1" dirty="0" smtClean="0"/>
              <a:t>Услуги</a:t>
            </a:r>
          </a:p>
          <a:p>
            <a:r>
              <a:rPr lang="mk-MK" sz="2400" dirty="0" smtClean="0"/>
              <a:t>опис на услугата која се обезбедува</a:t>
            </a:r>
          </a:p>
          <a:p>
            <a:r>
              <a:rPr lang="mk-MK" sz="2400" dirty="0" smtClean="0"/>
              <a:t>детално упатство за добивање на услугата</a:t>
            </a:r>
          </a:p>
          <a:p>
            <a:r>
              <a:rPr lang="mk-MK" sz="2400" dirty="0" smtClean="0"/>
              <a:t>ажурирани обрасци за поднесување на барање</a:t>
            </a:r>
          </a:p>
          <a:p>
            <a:r>
              <a:rPr lang="mk-MK" sz="2400" dirty="0" smtClean="0"/>
              <a:t>линк до веб-страницата каде услугата се обезбедува електронски (ако услугата се обезбедува електронски)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mk-MK" sz="1200" b="1" dirty="0" smtClean="0">
              <a:solidFill>
                <a:srgbClr val="00A79D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mk-MK" sz="2200" b="1" dirty="0" smtClean="0">
                <a:solidFill>
                  <a:srgbClr val="00A79D"/>
                </a:solidFill>
              </a:rPr>
              <a:t>Ажурирање</a:t>
            </a:r>
            <a:r>
              <a:rPr lang="mk-MK" sz="2200" dirty="0" smtClean="0"/>
              <a:t>: Со настаната промена</a:t>
            </a:r>
            <a:endParaRPr lang="mk-MK" sz="22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1" y="3283248"/>
            <a:ext cx="2931385" cy="2931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5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86"/>
          <a:stretch/>
        </p:blipFill>
        <p:spPr>
          <a:xfrm>
            <a:off x="381446" y="0"/>
            <a:ext cx="10557475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358588" y="0"/>
            <a:ext cx="1004047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313459" y="0"/>
            <a:ext cx="1004047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0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>
            <a:normAutofit/>
          </a:bodyPr>
          <a:lstStyle/>
          <a:p>
            <a:r>
              <a:rPr lang="mk-MK" sz="3200" dirty="0" smtClean="0"/>
              <a:t>Отворени податоци на ЕЛС</a:t>
            </a:r>
            <a:endParaRPr lang="en-US" sz="32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001183" y="1393796"/>
            <a:ext cx="9601625" cy="5046930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mk-MK" sz="1200" b="1" dirty="0"/>
              <a:t>Јавни финансии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Трошоци</a:t>
            </a:r>
            <a:r>
              <a:rPr lang="en-US" sz="1200" dirty="0"/>
              <a:t> </a:t>
            </a:r>
            <a:r>
              <a:rPr lang="en-US" sz="1200" dirty="0" err="1"/>
              <a:t>над</a:t>
            </a:r>
            <a:r>
              <a:rPr lang="en-US" sz="1200" dirty="0"/>
              <a:t> 30.000,00 </a:t>
            </a:r>
            <a:r>
              <a:rPr lang="en-US" sz="1200" dirty="0" err="1"/>
              <a:t>денари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Годишен</a:t>
            </a:r>
            <a:r>
              <a:rPr lang="en-US" sz="1200" dirty="0"/>
              <a:t> </a:t>
            </a:r>
            <a:r>
              <a:rPr lang="en-US" sz="1200" dirty="0" err="1"/>
              <a:t>план</a:t>
            </a:r>
            <a:r>
              <a:rPr lang="en-US" sz="1200" dirty="0"/>
              <a:t> за </a:t>
            </a:r>
            <a:r>
              <a:rPr lang="en-US" sz="1200" dirty="0" err="1"/>
              <a:t>јавни</a:t>
            </a:r>
            <a:r>
              <a:rPr lang="en-US" sz="1200" dirty="0"/>
              <a:t> </a:t>
            </a:r>
            <a:r>
              <a:rPr lang="en-US" sz="1200" dirty="0" err="1"/>
              <a:t>набавки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Објавени</a:t>
            </a:r>
            <a:r>
              <a:rPr lang="en-US" sz="1200" dirty="0"/>
              <a:t> </a:t>
            </a:r>
            <a:r>
              <a:rPr lang="en-US" sz="1200" dirty="0" err="1"/>
              <a:t>јавни</a:t>
            </a:r>
            <a:r>
              <a:rPr lang="en-US" sz="1200" dirty="0"/>
              <a:t> </a:t>
            </a:r>
            <a:r>
              <a:rPr lang="en-US" sz="1200" dirty="0" err="1"/>
              <a:t>набавки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Склучени</a:t>
            </a:r>
            <a:r>
              <a:rPr lang="en-US" sz="1200" dirty="0"/>
              <a:t> </a:t>
            </a:r>
            <a:r>
              <a:rPr lang="en-US" sz="1200" dirty="0" err="1"/>
              <a:t>Договори</a:t>
            </a:r>
            <a:r>
              <a:rPr lang="en-US" sz="1200" dirty="0"/>
              <a:t> за </a:t>
            </a:r>
            <a:r>
              <a:rPr lang="en-US" sz="1200" dirty="0" err="1"/>
              <a:t>јавни</a:t>
            </a:r>
            <a:r>
              <a:rPr lang="en-US" sz="1200" dirty="0"/>
              <a:t> </a:t>
            </a:r>
            <a:r>
              <a:rPr lang="en-US" sz="1200" dirty="0" err="1"/>
              <a:t>набавки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Предлог</a:t>
            </a:r>
            <a:r>
              <a:rPr lang="en-US" sz="1200" dirty="0"/>
              <a:t> – </a:t>
            </a:r>
            <a:r>
              <a:rPr lang="en-US" sz="1200" dirty="0" err="1"/>
              <a:t>Буџет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ЕЛС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Усвоен</a:t>
            </a:r>
            <a:r>
              <a:rPr lang="en-US" sz="1200" dirty="0"/>
              <a:t> </a:t>
            </a:r>
            <a:r>
              <a:rPr lang="en-US" sz="1200" dirty="0" err="1"/>
              <a:t>Буџет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ЕЛС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Завршна</a:t>
            </a:r>
            <a:r>
              <a:rPr lang="en-US" sz="1200" dirty="0"/>
              <a:t> </a:t>
            </a:r>
            <a:r>
              <a:rPr lang="en-US" sz="1200" dirty="0" err="1"/>
              <a:t>сметка</a:t>
            </a:r>
            <a:endParaRPr lang="mk-MK" sz="1200" dirty="0"/>
          </a:p>
          <a:p>
            <a:pPr marL="0" indent="0">
              <a:buNone/>
            </a:pPr>
            <a:r>
              <a:rPr lang="mk-MK" sz="1200" b="1" dirty="0"/>
              <a:t>Совет и администрација на ЕЛС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Членови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совет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Седници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совет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Комисии</a:t>
            </a:r>
            <a:r>
              <a:rPr lang="en-US" sz="1200" dirty="0"/>
              <a:t>/</a:t>
            </a:r>
            <a:r>
              <a:rPr lang="en-US" sz="1200" dirty="0" err="1"/>
              <a:t>тела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Советот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Службени</a:t>
            </a:r>
            <a:r>
              <a:rPr lang="en-US" sz="1200" dirty="0"/>
              <a:t> </a:t>
            </a:r>
            <a:r>
              <a:rPr lang="en-US" sz="1200" dirty="0" err="1"/>
              <a:t>гласници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Стратешки</a:t>
            </a:r>
            <a:r>
              <a:rPr lang="en-US" sz="1200" dirty="0"/>
              <a:t> </a:t>
            </a:r>
            <a:r>
              <a:rPr lang="en-US" sz="1200" dirty="0" err="1"/>
              <a:t>документи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Урбани</a:t>
            </a:r>
            <a:r>
              <a:rPr lang="en-US" sz="1200" dirty="0"/>
              <a:t> и </a:t>
            </a:r>
            <a:r>
              <a:rPr lang="en-US" sz="1200" dirty="0" err="1"/>
              <a:t>месни</a:t>
            </a:r>
            <a:r>
              <a:rPr lang="en-US" sz="1200" dirty="0"/>
              <a:t> </a:t>
            </a:r>
            <a:r>
              <a:rPr lang="en-US" sz="1200" dirty="0" err="1"/>
              <a:t>заедници</a:t>
            </a:r>
            <a:endParaRPr lang="mk-MK" sz="1200" dirty="0"/>
          </a:p>
          <a:p>
            <a:pPr marL="0" indent="0">
              <a:buNone/>
            </a:pPr>
            <a:r>
              <a:rPr lang="en-US" sz="1200" b="1" dirty="0" err="1"/>
              <a:t>Проекти</a:t>
            </a:r>
            <a:r>
              <a:rPr lang="en-US" sz="1200" b="1" dirty="0"/>
              <a:t> </a:t>
            </a:r>
            <a:r>
              <a:rPr lang="en-US" sz="1200" b="1" dirty="0" err="1"/>
              <a:t>на</a:t>
            </a:r>
            <a:r>
              <a:rPr lang="en-US" sz="1200" b="1" dirty="0"/>
              <a:t> </a:t>
            </a:r>
            <a:endParaRPr lang="mk-MK" sz="1200" dirty="0"/>
          </a:p>
          <a:p>
            <a:pPr marL="93663" indent="-93663"/>
            <a:r>
              <a:rPr lang="mk-MK" sz="1200" dirty="0" smtClean="0"/>
              <a:t>Проекти </a:t>
            </a:r>
            <a:r>
              <a:rPr lang="mk-MK" sz="1200" dirty="0"/>
              <a:t>на ЕЛС</a:t>
            </a:r>
          </a:p>
          <a:p>
            <a:pPr marL="0" indent="0">
              <a:buNone/>
            </a:pPr>
            <a:r>
              <a:rPr lang="en-US" sz="1200" b="1" dirty="0" err="1"/>
              <a:t>Услуги</a:t>
            </a:r>
            <a:endParaRPr lang="mk-MK" sz="1200" dirty="0"/>
          </a:p>
          <a:p>
            <a:pPr marL="93663" indent="-93663"/>
            <a:r>
              <a:rPr lang="mk-MK" sz="1200" dirty="0"/>
              <a:t>Услуги</a:t>
            </a:r>
          </a:p>
          <a:p>
            <a:pPr marL="0" indent="0">
              <a:buNone/>
            </a:pPr>
            <a:endParaRPr lang="mk-MK" sz="1200" b="1" dirty="0" smtClean="0"/>
          </a:p>
          <a:p>
            <a:pPr marL="0" indent="0">
              <a:buNone/>
            </a:pPr>
            <a:endParaRPr lang="mk-MK" sz="1200" b="1" dirty="0"/>
          </a:p>
          <a:p>
            <a:pPr marL="0" indent="0">
              <a:buNone/>
            </a:pPr>
            <a:endParaRPr lang="mk-MK" sz="1200" b="1" dirty="0" smtClean="0"/>
          </a:p>
          <a:p>
            <a:pPr marL="0" indent="0">
              <a:buNone/>
            </a:pPr>
            <a:r>
              <a:rPr lang="mk-MK" sz="1200" b="1" dirty="0" smtClean="0"/>
              <a:t>Образование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Основни</a:t>
            </a:r>
            <a:r>
              <a:rPr lang="en-US" sz="1200" dirty="0"/>
              <a:t> </a:t>
            </a:r>
            <a:r>
              <a:rPr lang="en-US" sz="1200" dirty="0" err="1"/>
              <a:t>училишта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територијата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општината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Средни</a:t>
            </a:r>
            <a:r>
              <a:rPr lang="en-US" sz="1200" dirty="0"/>
              <a:t> </a:t>
            </a:r>
            <a:r>
              <a:rPr lang="en-US" sz="1200" dirty="0" err="1"/>
              <a:t>училишта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територијата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општината</a:t>
            </a:r>
            <a:endParaRPr lang="mk-MK" sz="1200" dirty="0"/>
          </a:p>
          <a:p>
            <a:pPr marL="0" indent="0">
              <a:buNone/>
            </a:pPr>
            <a:r>
              <a:rPr lang="mk-MK" sz="1200" b="1" dirty="0"/>
              <a:t>Култура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Објекти</a:t>
            </a:r>
            <a:r>
              <a:rPr lang="en-US" sz="1200" dirty="0"/>
              <a:t> / </a:t>
            </a:r>
            <a:r>
              <a:rPr lang="en-US" sz="1200" dirty="0" err="1"/>
              <a:t>институции</a:t>
            </a:r>
            <a:r>
              <a:rPr lang="en-US" sz="1200" dirty="0"/>
              <a:t> </a:t>
            </a:r>
            <a:r>
              <a:rPr lang="en-US" sz="1200" dirty="0" err="1"/>
              <a:t>од</a:t>
            </a:r>
            <a:r>
              <a:rPr lang="en-US" sz="1200" dirty="0"/>
              <a:t> </a:t>
            </a:r>
            <a:r>
              <a:rPr lang="en-US" sz="1200" dirty="0" err="1"/>
              <a:t>областа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 smtClean="0"/>
              <a:t>културата</a:t>
            </a:r>
            <a:endParaRPr lang="mk-MK" sz="1200" dirty="0" smtClean="0"/>
          </a:p>
          <a:p>
            <a:pPr marL="93663" indent="-93663">
              <a:spcBef>
                <a:spcPts val="600"/>
              </a:spcBef>
            </a:pPr>
            <a:r>
              <a:rPr lang="en-US" sz="1200" dirty="0" err="1" smtClean="0"/>
              <a:t>Споменици</a:t>
            </a:r>
            <a:r>
              <a:rPr lang="en-US" sz="1200" dirty="0" smtClean="0"/>
              <a:t> </a:t>
            </a:r>
            <a:r>
              <a:rPr lang="en-US" sz="1200" dirty="0"/>
              <a:t>и </a:t>
            </a:r>
            <a:r>
              <a:rPr lang="en-US" sz="1200" dirty="0" err="1"/>
              <a:t>спомен</a:t>
            </a:r>
            <a:r>
              <a:rPr lang="en-US" sz="1200" dirty="0"/>
              <a:t> </a:t>
            </a:r>
            <a:r>
              <a:rPr lang="en-US" sz="1200" dirty="0" err="1" smtClean="0"/>
              <a:t>обележја</a:t>
            </a:r>
            <a:endParaRPr lang="mk-MK" sz="1200" dirty="0" smtClean="0"/>
          </a:p>
          <a:p>
            <a:pPr marL="0" indent="0">
              <a:buNone/>
            </a:pPr>
            <a:r>
              <a:rPr lang="mk-MK" sz="1200" b="1" dirty="0" smtClean="0"/>
              <a:t>Спорт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Спортски</a:t>
            </a:r>
            <a:r>
              <a:rPr lang="en-US" sz="1200" dirty="0"/>
              <a:t> </a:t>
            </a:r>
            <a:r>
              <a:rPr lang="en-US" sz="1200" dirty="0" err="1"/>
              <a:t>објекти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територијата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општината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Спортски</a:t>
            </a:r>
            <a:r>
              <a:rPr lang="en-US" sz="1200" dirty="0"/>
              <a:t> </a:t>
            </a:r>
            <a:r>
              <a:rPr lang="en-US" sz="1200" dirty="0" err="1"/>
              <a:t>клубови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територијата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општината</a:t>
            </a:r>
            <a:endParaRPr lang="mk-MK" sz="1200" dirty="0"/>
          </a:p>
          <a:p>
            <a:pPr marL="0" indent="0">
              <a:buNone/>
            </a:pPr>
            <a:r>
              <a:rPr lang="mk-MK" sz="1200" b="1" dirty="0"/>
              <a:t>Животна средина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Загадувачки</a:t>
            </a:r>
            <a:r>
              <a:rPr lang="en-US" sz="1200" dirty="0"/>
              <a:t> </a:t>
            </a:r>
            <a:r>
              <a:rPr lang="en-US" sz="1200" dirty="0" err="1"/>
              <a:t>супстанци</a:t>
            </a:r>
            <a:r>
              <a:rPr lang="en-US" sz="1200" dirty="0"/>
              <a:t> </a:t>
            </a:r>
            <a:r>
              <a:rPr lang="en-US" sz="1200" dirty="0" err="1"/>
              <a:t>во</a:t>
            </a:r>
            <a:r>
              <a:rPr lang="en-US" sz="1200" dirty="0"/>
              <a:t> </a:t>
            </a:r>
            <a:r>
              <a:rPr lang="en-US" sz="1200" dirty="0" err="1"/>
              <a:t>воздухот</a:t>
            </a:r>
            <a:r>
              <a:rPr lang="en-US" sz="1200" dirty="0"/>
              <a:t> </a:t>
            </a:r>
            <a:r>
              <a:rPr lang="en-US" sz="1200" dirty="0" err="1"/>
              <a:t>во</a:t>
            </a:r>
            <a:r>
              <a:rPr lang="en-US" sz="1200" dirty="0"/>
              <a:t> </a:t>
            </a:r>
            <a:r>
              <a:rPr lang="en-US" sz="1200" dirty="0" err="1"/>
              <a:t>општината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Загадувачи</a:t>
            </a:r>
            <a:r>
              <a:rPr lang="en-US" sz="1200" dirty="0"/>
              <a:t> </a:t>
            </a:r>
            <a:r>
              <a:rPr lang="en-US" sz="1200" dirty="0" err="1"/>
              <a:t>од</a:t>
            </a:r>
            <a:r>
              <a:rPr lang="en-US" sz="1200" dirty="0"/>
              <a:t> Б </a:t>
            </a:r>
            <a:r>
              <a:rPr lang="en-US" sz="1200" dirty="0" err="1"/>
              <a:t>категорија</a:t>
            </a:r>
            <a:r>
              <a:rPr lang="en-US" sz="1200" dirty="0"/>
              <a:t> </a:t>
            </a:r>
            <a:endParaRPr lang="mk-MK" sz="1200" dirty="0" smtClean="0"/>
          </a:p>
          <a:p>
            <a:pPr marL="93663" indent="-93663">
              <a:spcBef>
                <a:spcPts val="600"/>
              </a:spcBef>
            </a:pPr>
            <a:r>
              <a:rPr lang="en-US" sz="1200" dirty="0" err="1" smtClean="0"/>
              <a:t>Производство</a:t>
            </a:r>
            <a:r>
              <a:rPr lang="en-US" sz="1200" dirty="0" smtClean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отпад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Доделени</a:t>
            </a:r>
            <a:r>
              <a:rPr lang="en-US" sz="1200" dirty="0"/>
              <a:t> Б-</a:t>
            </a:r>
            <a:r>
              <a:rPr lang="en-US" sz="1200" dirty="0" err="1"/>
              <a:t>интегрирани</a:t>
            </a:r>
            <a:r>
              <a:rPr lang="en-US" sz="1200" dirty="0"/>
              <a:t> </a:t>
            </a:r>
            <a:r>
              <a:rPr lang="en-US" sz="1200" dirty="0" err="1"/>
              <a:t>еколошки</a:t>
            </a:r>
            <a:r>
              <a:rPr lang="en-US" sz="1200" dirty="0"/>
              <a:t> </a:t>
            </a:r>
            <a:r>
              <a:rPr lang="en-US" sz="1200" dirty="0" err="1"/>
              <a:t>дозволи</a:t>
            </a:r>
            <a:endParaRPr lang="mk-MK" sz="1200" dirty="0"/>
          </a:p>
          <a:p>
            <a:pPr marL="0" indent="0">
              <a:buNone/>
            </a:pPr>
            <a:r>
              <a:rPr lang="mk-MK" sz="1200" b="1" dirty="0"/>
              <a:t>Локален економски развој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100" dirty="0" err="1"/>
              <a:t>Субјекти</a:t>
            </a:r>
            <a:r>
              <a:rPr lang="en-US" sz="1100" dirty="0"/>
              <a:t> </a:t>
            </a:r>
            <a:r>
              <a:rPr lang="en-US" sz="1100" dirty="0" err="1"/>
              <a:t>кои</a:t>
            </a:r>
            <a:r>
              <a:rPr lang="en-US" sz="1100" dirty="0"/>
              <a:t> </a:t>
            </a:r>
            <a:r>
              <a:rPr lang="en-US" sz="1100" dirty="0" err="1"/>
              <a:t>нудат</a:t>
            </a:r>
            <a:r>
              <a:rPr lang="en-US" sz="1100" dirty="0"/>
              <a:t> </a:t>
            </a:r>
            <a:r>
              <a:rPr lang="en-US" sz="1100" dirty="0" err="1"/>
              <a:t>угостителски</a:t>
            </a:r>
            <a:r>
              <a:rPr lang="en-US" sz="1100" dirty="0"/>
              <a:t> </a:t>
            </a:r>
            <a:r>
              <a:rPr lang="en-US" sz="1100" dirty="0" err="1" smtClean="0"/>
              <a:t>услуги</a:t>
            </a:r>
            <a:endParaRPr lang="mk-MK" sz="1100" dirty="0"/>
          </a:p>
          <a:p>
            <a:pPr marL="93663" indent="-93663">
              <a:spcBef>
                <a:spcPts val="600"/>
              </a:spcBef>
            </a:pPr>
            <a:r>
              <a:rPr lang="en-US" sz="1100" dirty="0" err="1"/>
              <a:t>Субјекти</a:t>
            </a:r>
            <a:r>
              <a:rPr lang="en-US" sz="1100" dirty="0"/>
              <a:t> </a:t>
            </a:r>
            <a:r>
              <a:rPr lang="en-US" sz="1100" dirty="0" err="1"/>
              <a:t>кои</a:t>
            </a:r>
            <a:r>
              <a:rPr lang="en-US" sz="1100" dirty="0"/>
              <a:t> </a:t>
            </a:r>
            <a:r>
              <a:rPr lang="en-US" sz="1100" dirty="0" err="1"/>
              <a:t>нудат</a:t>
            </a:r>
            <a:r>
              <a:rPr lang="en-US" sz="1100" dirty="0"/>
              <a:t> </a:t>
            </a:r>
            <a:r>
              <a:rPr lang="en-US" sz="1100" dirty="0" err="1"/>
              <a:t>туристички</a:t>
            </a:r>
            <a:r>
              <a:rPr lang="en-US" sz="1100" dirty="0"/>
              <a:t> </a:t>
            </a:r>
            <a:r>
              <a:rPr lang="en-US" sz="1100" dirty="0" err="1" smtClean="0"/>
              <a:t>услуги</a:t>
            </a:r>
            <a:endParaRPr lang="mk-MK" sz="1100" dirty="0"/>
          </a:p>
          <a:p>
            <a:pPr marL="0" indent="0">
              <a:buNone/>
            </a:pPr>
            <a:endParaRPr lang="mk-MK" sz="1200" b="1" dirty="0" smtClean="0"/>
          </a:p>
          <a:p>
            <a:pPr marL="0" indent="0">
              <a:buNone/>
            </a:pPr>
            <a:endParaRPr lang="mk-MK" sz="1200" b="1" dirty="0"/>
          </a:p>
          <a:p>
            <a:pPr marL="0" indent="0">
              <a:buNone/>
            </a:pPr>
            <a:r>
              <a:rPr lang="mk-MK" sz="1200" b="1" dirty="0" smtClean="0"/>
              <a:t>Урбанизам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Генерални</a:t>
            </a:r>
            <a:r>
              <a:rPr lang="en-US" sz="1200" dirty="0"/>
              <a:t> / </a:t>
            </a:r>
            <a:r>
              <a:rPr lang="en-US" sz="1200" dirty="0" err="1"/>
              <a:t>детални</a:t>
            </a:r>
            <a:r>
              <a:rPr lang="en-US" sz="1200" dirty="0"/>
              <a:t> </a:t>
            </a:r>
            <a:r>
              <a:rPr lang="en-US" sz="1200" dirty="0" err="1"/>
              <a:t>урбанистички</a:t>
            </a:r>
            <a:r>
              <a:rPr lang="en-US" sz="1200" dirty="0"/>
              <a:t> </a:t>
            </a:r>
            <a:r>
              <a:rPr lang="en-US" sz="1200" dirty="0" err="1"/>
              <a:t>планови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Возен</a:t>
            </a:r>
            <a:r>
              <a:rPr lang="en-US" sz="1200" dirty="0"/>
              <a:t> </a:t>
            </a:r>
            <a:r>
              <a:rPr lang="en-US" sz="1200" dirty="0" err="1"/>
              <a:t>ред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јавен</a:t>
            </a:r>
            <a:r>
              <a:rPr lang="en-US" sz="1200" dirty="0"/>
              <a:t> </a:t>
            </a:r>
            <a:r>
              <a:rPr lang="en-US" sz="1200" dirty="0" err="1"/>
              <a:t>транспорт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Паркинзи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територијата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општината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Издадени</a:t>
            </a:r>
            <a:r>
              <a:rPr lang="en-US" sz="1200" dirty="0"/>
              <a:t> </a:t>
            </a:r>
            <a:r>
              <a:rPr lang="en-US" sz="1200" dirty="0" err="1"/>
              <a:t>одобренија</a:t>
            </a:r>
            <a:r>
              <a:rPr lang="en-US" sz="1200" dirty="0"/>
              <a:t> за </a:t>
            </a:r>
            <a:r>
              <a:rPr lang="en-US" sz="1200" dirty="0" err="1"/>
              <a:t>градба</a:t>
            </a:r>
            <a:endParaRPr lang="mk-MK" sz="1200" dirty="0"/>
          </a:p>
          <a:p>
            <a:pPr marL="0" indent="0">
              <a:buNone/>
            </a:pPr>
            <a:r>
              <a:rPr lang="mk-MK" sz="1200" b="1" dirty="0"/>
              <a:t>Комунални дејности</a:t>
            </a:r>
            <a:endParaRPr lang="mk-MK" sz="1200" dirty="0"/>
          </a:p>
          <a:p>
            <a:pPr marL="93663" indent="-93663">
              <a:lnSpc>
                <a:spcPct val="120000"/>
              </a:lnSpc>
            </a:pPr>
            <a:r>
              <a:rPr lang="en-US" sz="1200" dirty="0" err="1"/>
              <a:t>Превозници</a:t>
            </a:r>
            <a:r>
              <a:rPr lang="en-US" sz="1200" dirty="0"/>
              <a:t> и </a:t>
            </a:r>
            <a:r>
              <a:rPr lang="en-US" sz="1200" dirty="0" err="1"/>
              <a:t>моторни</a:t>
            </a:r>
            <a:r>
              <a:rPr lang="en-US" sz="1200" dirty="0"/>
              <a:t> </a:t>
            </a:r>
            <a:r>
              <a:rPr lang="en-US" sz="1200" dirty="0" err="1"/>
              <a:t>возила</a:t>
            </a:r>
            <a:r>
              <a:rPr lang="en-US" sz="1200" dirty="0"/>
              <a:t> </a:t>
            </a:r>
            <a:r>
              <a:rPr lang="en-US" sz="1200" dirty="0" err="1"/>
              <a:t>регистрирани</a:t>
            </a:r>
            <a:r>
              <a:rPr lang="en-US" sz="1200" dirty="0"/>
              <a:t> за </a:t>
            </a:r>
            <a:r>
              <a:rPr lang="en-US" sz="1200" dirty="0" err="1"/>
              <a:t>вршење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превоз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патници</a:t>
            </a:r>
            <a:r>
              <a:rPr lang="en-US" sz="1200" dirty="0"/>
              <a:t> и </a:t>
            </a:r>
            <a:r>
              <a:rPr lang="en-US" sz="1200" dirty="0" err="1"/>
              <a:t>стока</a:t>
            </a:r>
            <a:r>
              <a:rPr lang="en-US" sz="1200" dirty="0"/>
              <a:t> </a:t>
            </a:r>
            <a:r>
              <a:rPr lang="en-US" sz="1200" dirty="0" err="1"/>
              <a:t>во</a:t>
            </a:r>
            <a:r>
              <a:rPr lang="en-US" sz="1200" dirty="0"/>
              <a:t> </a:t>
            </a:r>
            <a:r>
              <a:rPr lang="en-US" sz="1200" dirty="0" err="1"/>
              <a:t>патниот</a:t>
            </a:r>
            <a:r>
              <a:rPr lang="en-US" sz="1200" dirty="0"/>
              <a:t> </a:t>
            </a:r>
            <a:r>
              <a:rPr lang="en-US" sz="1200" dirty="0" err="1"/>
              <a:t>сообраќај</a:t>
            </a:r>
            <a:endParaRPr lang="mk-MK" sz="1200" dirty="0"/>
          </a:p>
          <a:p>
            <a:pPr marL="0" indent="0">
              <a:buNone/>
            </a:pPr>
            <a:r>
              <a:rPr lang="mk-MK" sz="1200" b="1" dirty="0"/>
              <a:t>Социјална заштита</a:t>
            </a:r>
            <a:endParaRPr lang="mk-MK" sz="1200" dirty="0"/>
          </a:p>
          <a:p>
            <a:pPr marL="93663" indent="-93663">
              <a:lnSpc>
                <a:spcPct val="120000"/>
              </a:lnSpc>
            </a:pPr>
            <a:r>
              <a:rPr lang="en-US" sz="1200" dirty="0" err="1"/>
              <a:t>Установи</a:t>
            </a:r>
            <a:r>
              <a:rPr lang="en-US" sz="1200" dirty="0"/>
              <a:t> за </a:t>
            </a:r>
            <a:r>
              <a:rPr lang="en-US" sz="1200" dirty="0" err="1"/>
              <a:t>социјална</a:t>
            </a:r>
            <a:r>
              <a:rPr lang="en-US" sz="1200" dirty="0"/>
              <a:t> </a:t>
            </a:r>
            <a:r>
              <a:rPr lang="en-US" sz="1200" dirty="0" err="1"/>
              <a:t>заштита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различни</a:t>
            </a:r>
            <a:r>
              <a:rPr lang="en-US" sz="1200" dirty="0"/>
              <a:t> </a:t>
            </a:r>
            <a:r>
              <a:rPr lang="en-US" sz="1200" dirty="0" err="1"/>
              <a:t>категории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граѓани</a:t>
            </a:r>
            <a:r>
              <a:rPr lang="en-US" sz="1200" dirty="0"/>
              <a:t> (</a:t>
            </a:r>
            <a:r>
              <a:rPr lang="en-US" sz="1200" dirty="0" err="1"/>
              <a:t>локални</a:t>
            </a:r>
            <a:r>
              <a:rPr lang="en-US" sz="1200" dirty="0"/>
              <a:t> и </a:t>
            </a:r>
            <a:r>
              <a:rPr lang="en-US" sz="1200" dirty="0" err="1"/>
              <a:t>национални</a:t>
            </a:r>
            <a:r>
              <a:rPr lang="en-US" sz="1200" dirty="0"/>
              <a:t>)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територијата</a:t>
            </a:r>
            <a:r>
              <a:rPr lang="en-US" sz="1200" dirty="0"/>
              <a:t> </a:t>
            </a:r>
            <a:r>
              <a:rPr lang="en-US" sz="1200" dirty="0" err="1"/>
              <a:t>на</a:t>
            </a:r>
            <a:r>
              <a:rPr lang="en-US" sz="1200" dirty="0"/>
              <a:t> </a:t>
            </a:r>
            <a:r>
              <a:rPr lang="en-US" sz="1200" dirty="0" err="1"/>
              <a:t>општината</a:t>
            </a:r>
            <a:endParaRPr lang="mk-MK" sz="1200" dirty="0"/>
          </a:p>
          <a:p>
            <a:pPr marL="93663" indent="-93663">
              <a:buNone/>
            </a:pPr>
            <a:r>
              <a:rPr lang="mk-MK" sz="1200" b="1" dirty="0"/>
              <a:t>Детски градинки и домови за стари лица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Детски</a:t>
            </a:r>
            <a:r>
              <a:rPr lang="en-US" sz="1200" dirty="0"/>
              <a:t> </a:t>
            </a:r>
            <a:r>
              <a:rPr lang="en-US" sz="1200" dirty="0" err="1"/>
              <a:t>градинки</a:t>
            </a:r>
            <a:endParaRPr lang="mk-MK" sz="1200" dirty="0"/>
          </a:p>
          <a:p>
            <a:pPr marL="93663" indent="-93663">
              <a:spcBef>
                <a:spcPts val="600"/>
              </a:spcBef>
            </a:pPr>
            <a:r>
              <a:rPr lang="en-US" sz="1200" dirty="0" err="1"/>
              <a:t>Домови</a:t>
            </a:r>
            <a:r>
              <a:rPr lang="en-US" sz="1200" dirty="0"/>
              <a:t> за </a:t>
            </a:r>
            <a:r>
              <a:rPr lang="en-US" sz="1200" dirty="0" err="1"/>
              <a:t>стари</a:t>
            </a:r>
            <a:r>
              <a:rPr lang="en-US" sz="1200" dirty="0"/>
              <a:t> </a:t>
            </a:r>
            <a:r>
              <a:rPr lang="en-US" sz="1200" dirty="0" err="1"/>
              <a:t>лица</a:t>
            </a:r>
            <a:endParaRPr lang="mk-MK" sz="1200" dirty="0"/>
          </a:p>
          <a:p>
            <a:pPr marL="0" indent="0">
              <a:buNone/>
            </a:pPr>
            <a:r>
              <a:rPr lang="mk-MK" sz="1200" b="1" dirty="0"/>
              <a:t>Граѓански организации во општината</a:t>
            </a:r>
            <a:endParaRPr lang="mk-MK" sz="1200" dirty="0"/>
          </a:p>
          <a:p>
            <a:pPr marL="93663" indent="-93663"/>
            <a:r>
              <a:rPr lang="en-US" sz="1200" dirty="0" err="1"/>
              <a:t>Граѓански</a:t>
            </a:r>
            <a:r>
              <a:rPr lang="en-US" sz="1200" dirty="0"/>
              <a:t> </a:t>
            </a:r>
            <a:r>
              <a:rPr lang="en-US" sz="1200" dirty="0" err="1" smtClean="0"/>
              <a:t>организации</a:t>
            </a:r>
            <a:endParaRPr lang="mk-MK" sz="1400" dirty="0" smtClean="0"/>
          </a:p>
          <a:p>
            <a:endParaRPr lang="mk-MK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8110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>
            <a:normAutofit/>
          </a:bodyPr>
          <a:lstStyle/>
          <a:p>
            <a:r>
              <a:rPr lang="mk-MK" sz="3200" dirty="0" smtClean="0"/>
              <a:t>Отворени податоци – Примери на податочни сетови</a:t>
            </a:r>
            <a:endParaRPr lang="en-US" sz="32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65717" y="1707091"/>
            <a:ext cx="2927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k-MK" sz="1800" b="1" dirty="0" smtClean="0"/>
              <a:t>Урбани и месни заедници</a:t>
            </a:r>
          </a:p>
          <a:p>
            <a:pPr lvl="0"/>
            <a:r>
              <a:rPr lang="mk-MK" sz="1600" dirty="0"/>
              <a:t>Назив на урбаната/месната заедница</a:t>
            </a:r>
          </a:p>
          <a:p>
            <a:pPr lvl="0"/>
            <a:r>
              <a:rPr lang="mk-MK" sz="1600" dirty="0"/>
              <a:t>Тип (урбана/месна заедница)</a:t>
            </a:r>
          </a:p>
          <a:p>
            <a:pPr lvl="0"/>
            <a:r>
              <a:rPr lang="mk-MK" sz="1600" dirty="0"/>
              <a:t>Име и презиме на Претседателот на урбаната/месната заедница</a:t>
            </a:r>
          </a:p>
          <a:p>
            <a:pPr lvl="0"/>
            <a:r>
              <a:rPr lang="mk-MK" sz="1600" dirty="0"/>
              <a:t>Адреса</a:t>
            </a:r>
          </a:p>
          <a:p>
            <a:pPr lvl="0"/>
            <a:r>
              <a:rPr lang="mk-MK" sz="1600" dirty="0"/>
              <a:t>Географски координати</a:t>
            </a:r>
          </a:p>
          <a:p>
            <a:pPr lvl="0"/>
            <a:r>
              <a:rPr lang="mk-MK" sz="1600" dirty="0"/>
              <a:t>Е-пошта</a:t>
            </a:r>
          </a:p>
          <a:p>
            <a:r>
              <a:rPr lang="mk-MK" sz="1600" dirty="0" err="1"/>
              <a:t>Контакт-телефон</a:t>
            </a:r>
            <a:endParaRPr lang="mk-MK" sz="1600" dirty="0" smtClean="0"/>
          </a:p>
          <a:p>
            <a:endParaRPr lang="mk-MK" dirty="0" smtClean="0"/>
          </a:p>
          <a:p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401983" y="1707091"/>
            <a:ext cx="3655484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mk-MK" sz="6200" b="1" dirty="0"/>
              <a:t>Основни </a:t>
            </a:r>
            <a:r>
              <a:rPr lang="mk-MK" sz="6200" b="1" dirty="0" smtClean="0"/>
              <a:t>училишта</a:t>
            </a:r>
            <a:endParaRPr lang="mk-MK" sz="6200" b="1" dirty="0"/>
          </a:p>
          <a:p>
            <a:pPr lvl="0">
              <a:spcBef>
                <a:spcPts val="500"/>
              </a:spcBef>
            </a:pPr>
            <a:r>
              <a:rPr lang="mk-MK" sz="5000" dirty="0"/>
              <a:t>Назив на училиште 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Тип (јавно / приватно)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Адреса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Географски координати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Број на паралелки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Број на ученици од машки род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Број на ученици од женски род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Вкупен број на ученици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Јазици на кои се изведува на наставата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Број на наставен кадар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Број на помошен кадар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Вкупен број на вработени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Контакт телефон</a:t>
            </a:r>
          </a:p>
          <a:p>
            <a:pPr lvl="0">
              <a:spcBef>
                <a:spcPts val="500"/>
              </a:spcBef>
            </a:pPr>
            <a:r>
              <a:rPr lang="mk-MK" sz="5000" dirty="0"/>
              <a:t>Контакт адреса на е-пошта</a:t>
            </a:r>
          </a:p>
          <a:p>
            <a:pPr>
              <a:spcBef>
                <a:spcPts val="500"/>
              </a:spcBef>
            </a:pPr>
            <a:r>
              <a:rPr lang="mk-MK" sz="5000" dirty="0"/>
              <a:t>Веб страница</a:t>
            </a:r>
            <a:endParaRPr lang="mk-MK" sz="5000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74" y="3815028"/>
            <a:ext cx="1695252" cy="1695252"/>
          </a:xfrm>
          <a:prstGeom prst="rect">
            <a:avLst/>
          </a:prstGeom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4548719" y="1656292"/>
            <a:ext cx="223308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100" b="1" dirty="0"/>
              <a:t>Возен ред на јавен транспорт</a:t>
            </a:r>
            <a:endParaRPr lang="mk-MK" sz="2100" b="1" dirty="0"/>
          </a:p>
          <a:p>
            <a:pPr lvl="0"/>
            <a:r>
              <a:rPr lang="mk-MK" sz="1600" dirty="0"/>
              <a:t>Број на линија</a:t>
            </a:r>
          </a:p>
          <a:p>
            <a:pPr lvl="0"/>
            <a:r>
              <a:rPr lang="mk-MK" sz="1600" dirty="0"/>
              <a:t>Тип линија</a:t>
            </a:r>
          </a:p>
          <a:p>
            <a:pPr lvl="0"/>
            <a:r>
              <a:rPr lang="mk-MK" sz="1600" dirty="0"/>
              <a:t>Време на поаѓање</a:t>
            </a:r>
          </a:p>
          <a:p>
            <a:pPr lvl="0"/>
            <a:r>
              <a:rPr lang="mk-MK" sz="1600" dirty="0"/>
              <a:t>Место на поаѓање</a:t>
            </a:r>
          </a:p>
          <a:p>
            <a:r>
              <a:rPr lang="mk-MK" sz="1600" dirty="0"/>
              <a:t>Релација</a:t>
            </a:r>
            <a:endParaRPr lang="mk-MK" sz="4000" dirty="0" smtClean="0"/>
          </a:p>
          <a:p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417" y="4541937"/>
            <a:ext cx="2931385" cy="2931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7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pic>
        <p:nvPicPr>
          <p:cNvPr id="6" name="Content Placeholder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-415512"/>
            <a:ext cx="7560840" cy="74869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776" y="2543234"/>
            <a:ext cx="279647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8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 smtClean="0"/>
              <a:t>Проект „Граѓанинот на прво место“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51720" cy="4287792"/>
          </a:xfrm>
        </p:spPr>
        <p:txBody>
          <a:bodyPr>
            <a:normAutofit lnSpcReduction="10000"/>
          </a:bodyPr>
          <a:lstStyle/>
          <a:p>
            <a:r>
              <a:rPr lang="mk-MK" sz="3200" dirty="0" smtClean="0"/>
              <a:t>Финансиран од Европската Унија и Британската амбасада</a:t>
            </a:r>
          </a:p>
          <a:p>
            <a:r>
              <a:rPr lang="mk-MK" sz="3200" dirty="0" smtClean="0"/>
              <a:t>Спроведен од ЦУП </a:t>
            </a:r>
            <a:r>
              <a:rPr lang="mk-MK" sz="3200" dirty="0"/>
              <a:t>- Центар за управување со промени и АЛКА  - Центар за </a:t>
            </a:r>
            <a:r>
              <a:rPr lang="mk-MK" sz="3200" dirty="0" err="1"/>
              <a:t>одржлив</a:t>
            </a:r>
            <a:r>
              <a:rPr lang="mk-MK" sz="3200" dirty="0"/>
              <a:t> развој од </a:t>
            </a:r>
            <a:r>
              <a:rPr lang="mk-MK" sz="3200" dirty="0" smtClean="0"/>
              <a:t>Скопје во период </a:t>
            </a:r>
            <a:r>
              <a:rPr lang="mk-MK" sz="3200" dirty="0"/>
              <a:t>ноември 2015 година – мај 2017 година</a:t>
            </a:r>
          </a:p>
          <a:p>
            <a:r>
              <a:rPr lang="mk-MK" sz="3200" dirty="0" smtClean="0"/>
              <a:t>Главна цел: Изработка на стандарди за </a:t>
            </a:r>
            <a:r>
              <a:rPr lang="mk-MK" sz="3200" dirty="0" err="1" smtClean="0"/>
              <a:t>е-транспарентност</a:t>
            </a:r>
            <a:r>
              <a:rPr lang="mk-MK" sz="3200" dirty="0" smtClean="0"/>
              <a:t> на единиците на локалната самоуправа (веб транспарентност и отворени податоци)</a:t>
            </a:r>
            <a:endParaRPr lang="en-US" sz="3200" dirty="0"/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pic>
        <p:nvPicPr>
          <p:cNvPr id="1026" name="Picture 2" descr="D:\Local Disk C\Google Drive\CUP\PPF\Razno\Logo_PP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931" y="5740805"/>
            <a:ext cx="2965875" cy="872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16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82867" cy="1325563"/>
          </a:xfrm>
        </p:spPr>
        <p:txBody>
          <a:bodyPr/>
          <a:lstStyle/>
          <a:p>
            <a:r>
              <a:rPr lang="mk-MK" dirty="0" smtClean="0"/>
              <a:t>Основа на стандардите за </a:t>
            </a:r>
            <a:r>
              <a:rPr lang="mk-MK" dirty="0" err="1" smtClean="0"/>
              <a:t>е-транспарентност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51720" cy="4287792"/>
          </a:xfrm>
        </p:spPr>
        <p:txBody>
          <a:bodyPr>
            <a:normAutofit/>
          </a:bodyPr>
          <a:lstStyle/>
          <a:p>
            <a:r>
              <a:rPr lang="mk-MK" sz="3200" dirty="0" smtClean="0"/>
              <a:t>Истражување „Што сакаат да знаат граѓаните од локалната власт“:</a:t>
            </a:r>
          </a:p>
          <a:p>
            <a:pPr lvl="1"/>
            <a:r>
              <a:rPr lang="mk-MK" sz="3200" dirty="0" smtClean="0"/>
              <a:t>Истражување на јавното мислење</a:t>
            </a:r>
          </a:p>
          <a:p>
            <a:pPr lvl="1"/>
            <a:r>
              <a:rPr lang="mk-MK" sz="3200" dirty="0" smtClean="0"/>
              <a:t>Фокус групи</a:t>
            </a:r>
          </a:p>
          <a:p>
            <a:pPr lvl="1"/>
            <a:r>
              <a:rPr lang="mk-MK" sz="3200" dirty="0" smtClean="0"/>
              <a:t>Анализа на релевантната законска рамка</a:t>
            </a:r>
          </a:p>
          <a:p>
            <a:pPr lvl="1"/>
            <a:r>
              <a:rPr lang="mk-MK" sz="3200" dirty="0" smtClean="0"/>
              <a:t>Анализа на веб-страниците на општините</a:t>
            </a:r>
          </a:p>
          <a:p>
            <a:pPr lvl="1"/>
            <a:r>
              <a:rPr lang="mk-MK" sz="3200" dirty="0" smtClean="0"/>
              <a:t>Компаративна анализа и најдобри практики за отворени податоци</a:t>
            </a:r>
            <a:endParaRPr lang="en-US" sz="32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42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82867" cy="1325563"/>
          </a:xfrm>
        </p:spPr>
        <p:txBody>
          <a:bodyPr>
            <a:normAutofit/>
          </a:bodyPr>
          <a:lstStyle/>
          <a:p>
            <a:r>
              <a:rPr lang="mk-MK" sz="3600" dirty="0" smtClean="0"/>
              <a:t>Обврска на општините за водење регистри (пример)</a:t>
            </a:r>
            <a:endParaRPr lang="en-US" sz="36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047331"/>
              </p:ext>
            </p:extLst>
          </p:nvPr>
        </p:nvGraphicFramePr>
        <p:xfrm>
          <a:off x="897805" y="1499102"/>
          <a:ext cx="9705004" cy="4929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37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312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4853">
                <a:tc>
                  <a:txBody>
                    <a:bodyPr/>
                    <a:lstStyle/>
                    <a:p>
                      <a:pPr algn="ctr"/>
                      <a:r>
                        <a:rPr lang="mk-MK" sz="1500" dirty="0" smtClean="0">
                          <a:latin typeface="+mn-lt"/>
                        </a:rPr>
                        <a:t>Област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500" dirty="0" smtClean="0">
                          <a:latin typeface="+mn-lt"/>
                        </a:rPr>
                        <a:t>Евиденција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8312">
                <a:tc>
                  <a:txBody>
                    <a:bodyPr/>
                    <a:lstStyle/>
                    <a:p>
                      <a:pPr algn="ctr"/>
                      <a:r>
                        <a:rPr lang="mk-MK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Локален јавен </a:t>
                      </a:r>
                      <a:r>
                        <a:rPr lang="mk-MK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фин. менаџмент</a:t>
                      </a:r>
                      <a:endParaRPr 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Регистар на недвижен имот и регистар на подвижен имот</a:t>
                      </a:r>
                      <a:r>
                        <a:rPr lang="mk-MK" sz="1500" b="1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u="none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93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Локален економски развој </a:t>
                      </a:r>
                      <a:endParaRPr lang="en-US" sz="15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Регистар на физичките лица кои вршат туристичка дејност од мал обем </a:t>
                      </a:r>
                      <a:endParaRPr lang="en-US" sz="150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Регистар на физичките лица кои вршат угостителска дејност од мал обем</a:t>
                      </a:r>
                      <a:endParaRPr lang="en-US" sz="150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Регистар за категоризираните угостителски објекти</a:t>
                      </a:r>
                      <a:endParaRPr lang="en-US" sz="150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Евиденција на угостителите </a:t>
                      </a:r>
                      <a:endParaRPr lang="en-US" sz="150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Евиденција за работното време на угостителските објекти </a:t>
                      </a:r>
                      <a:endParaRPr lang="en-US" sz="150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Регистар на индустриски - зелени зони</a:t>
                      </a:r>
                      <a:endParaRPr lang="en-US" sz="1500" b="1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83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Образование</a:t>
                      </a:r>
                      <a:endParaRPr lang="en-US" sz="15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Регистар на основно училиште</a:t>
                      </a:r>
                      <a:endParaRPr lang="en-US" sz="1500" b="1" dirty="0" smtClean="0">
                        <a:effectLst/>
                        <a:latin typeface="+mn-lt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Регистар на средно училиште </a:t>
                      </a:r>
                      <a:endParaRPr lang="en-US" sz="1500" b="1" dirty="0" smtClean="0"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61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Спорт</a:t>
                      </a:r>
                      <a:endParaRPr lang="en-US" sz="15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mk-MK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Евиденција на инвентарот на спортските објекти во сопственост на општината</a:t>
                      </a:r>
                      <a:endParaRPr lang="en-US" sz="15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08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500" b="1" kern="1200" dirty="0" smtClean="0">
                          <a:effectLst/>
                        </a:rPr>
                        <a:t>Животна средина</a:t>
                      </a:r>
                      <a:endParaRPr lang="en-US" sz="1500" b="1" kern="12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effectLst/>
                        </a:rPr>
                        <a:t>Регистар на загадувачи</a:t>
                      </a:r>
                      <a:endParaRPr lang="en-US" sz="1500" b="1" u="none" kern="1200" dirty="0" smtClean="0">
                        <a:effectLst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effectLst/>
                        </a:rPr>
                        <a:t>Регистар на одобрени елаборати за заштита на животната средина</a:t>
                      </a:r>
                      <a:endParaRPr lang="en-US" sz="1500" b="1" u="none" kern="1200" dirty="0" smtClean="0">
                        <a:effectLst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effectLst/>
                        </a:rPr>
                        <a:t>Единствена евиденција за спроведената едукација </a:t>
                      </a:r>
                      <a:endParaRPr lang="en-US" sz="1500" b="1" u="none" kern="1200" dirty="0" smtClean="0">
                        <a:effectLst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effectLst/>
                        </a:rPr>
                        <a:t>Катастар за животната средина </a:t>
                      </a:r>
                      <a:endParaRPr lang="en-US" sz="1500" b="1" u="none" kern="1200" dirty="0" smtClean="0">
                        <a:effectLst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effectLst/>
                        </a:rPr>
                        <a:t>Извештај за состојбата на животната средина</a:t>
                      </a:r>
                      <a:endParaRPr lang="en-US" sz="1500" b="1" u="none" kern="1200" dirty="0" smtClean="0">
                        <a:effectLst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mk-MK" sz="1500" b="1" u="none" kern="1200" dirty="0" smtClean="0">
                          <a:effectLst/>
                        </a:rPr>
                        <a:t>Градски регистар на </a:t>
                      </a:r>
                      <a:r>
                        <a:rPr lang="mk-MK" sz="1500" b="1" u="none" kern="1200" dirty="0" err="1" smtClean="0">
                          <a:effectLst/>
                        </a:rPr>
                        <a:t>Б-интегрирани</a:t>
                      </a:r>
                      <a:r>
                        <a:rPr lang="mk-MK" sz="1500" b="1" u="none" kern="1200" dirty="0" smtClean="0">
                          <a:effectLst/>
                        </a:rPr>
                        <a:t> еколошки дозволи</a:t>
                      </a:r>
                      <a:endParaRPr lang="en-US" sz="1500" b="1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41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82867" cy="1325563"/>
          </a:xfrm>
        </p:spPr>
        <p:txBody>
          <a:bodyPr/>
          <a:lstStyle/>
          <a:p>
            <a:r>
              <a:rPr lang="mk-MK" dirty="0" smtClean="0"/>
              <a:t>Потреби на граѓаните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51720" cy="4287792"/>
          </a:xfrm>
        </p:spPr>
        <p:txBody>
          <a:bodyPr>
            <a:normAutofit/>
          </a:bodyPr>
          <a:lstStyle/>
          <a:p>
            <a:r>
              <a:rPr lang="mk-MK" sz="3200" dirty="0" smtClean="0"/>
              <a:t>Граѓаните најмногу ги интересираат информации од областа на: </a:t>
            </a:r>
          </a:p>
          <a:p>
            <a:pPr lvl="1"/>
            <a:r>
              <a:rPr lang="mk-MK" sz="3200" dirty="0" smtClean="0"/>
              <a:t>финансии</a:t>
            </a:r>
          </a:p>
          <a:p>
            <a:pPr lvl="1"/>
            <a:r>
              <a:rPr lang="mk-MK" sz="3200" dirty="0" smtClean="0"/>
              <a:t>образование</a:t>
            </a:r>
          </a:p>
          <a:p>
            <a:pPr lvl="1"/>
            <a:r>
              <a:rPr lang="mk-MK" sz="3200" dirty="0" smtClean="0"/>
              <a:t>социјална заштита </a:t>
            </a:r>
          </a:p>
          <a:p>
            <a:pPr lvl="1"/>
            <a:r>
              <a:rPr lang="mk-MK" sz="3200" dirty="0" smtClean="0"/>
              <a:t>животна средина</a:t>
            </a:r>
          </a:p>
          <a:p>
            <a:r>
              <a:rPr lang="mk-MK" sz="3200" dirty="0" smtClean="0"/>
              <a:t>За секоја област утврдени точните потребни информации</a:t>
            </a:r>
            <a:endParaRPr lang="en-US" sz="32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pic>
        <p:nvPicPr>
          <p:cNvPr id="1026" name="Picture 2" descr="D:\Local Disk C\Google Drive\CUP\PPF\Razno\Logo_PP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886" y="5817658"/>
            <a:ext cx="3619922" cy="1064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88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 smtClean="0"/>
              <a:t>Веб транспарентност на општините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88395" y="1573719"/>
            <a:ext cx="8882138" cy="49831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0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 smtClean="0"/>
              <a:t>Веб транспарентност на општините – примери на индикатори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9549691"/>
              </p:ext>
            </p:extLst>
          </p:nvPr>
        </p:nvGraphicFramePr>
        <p:xfrm>
          <a:off x="417829" y="1685713"/>
          <a:ext cx="5760481" cy="4748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6732943"/>
              </p:ext>
            </p:extLst>
          </p:nvPr>
        </p:nvGraphicFramePr>
        <p:xfrm>
          <a:off x="6181059" y="1635157"/>
          <a:ext cx="4421749" cy="4867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387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/>
          <a:lstStyle/>
          <a:p>
            <a:r>
              <a:rPr lang="mk-MK" dirty="0" smtClean="0"/>
              <a:t>Веб транспарентност на општините – примери на индикатори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931727"/>
              </p:ext>
            </p:extLst>
          </p:nvPr>
        </p:nvGraphicFramePr>
        <p:xfrm>
          <a:off x="696452" y="1762431"/>
          <a:ext cx="4739148" cy="4553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159214"/>
              </p:ext>
            </p:extLst>
          </p:nvPr>
        </p:nvGraphicFramePr>
        <p:xfrm>
          <a:off x="4552047" y="1795072"/>
          <a:ext cx="6950861" cy="4686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4911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51720" cy="1325563"/>
          </a:xfrm>
        </p:spPr>
        <p:txBody>
          <a:bodyPr>
            <a:normAutofit/>
          </a:bodyPr>
          <a:lstStyle/>
          <a:p>
            <a:r>
              <a:rPr lang="mk-MK" sz="4000" dirty="0" smtClean="0"/>
              <a:t>Стандарди за </a:t>
            </a:r>
            <a:r>
              <a:rPr lang="mk-MK" sz="4000" dirty="0" err="1" smtClean="0"/>
              <a:t>веб-транспарентност</a:t>
            </a:r>
            <a:endParaRPr lang="en-US" sz="4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39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808" y="5285655"/>
            <a:ext cx="1800200" cy="1782616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50377" y="1368406"/>
            <a:ext cx="10157883" cy="5235594"/>
          </a:xfrm>
        </p:spPr>
        <p:txBody>
          <a:bodyPr numCol="2"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mk-MK" sz="1600" b="1" dirty="0"/>
              <a:t>Јавни финансии</a:t>
            </a:r>
            <a:endParaRPr lang="mk-MK" sz="1600" dirty="0"/>
          </a:p>
          <a:p>
            <a:pPr marL="93663" indent="-93663">
              <a:spcBef>
                <a:spcPts val="300"/>
              </a:spcBef>
            </a:pPr>
            <a:r>
              <a:rPr lang="mk-MK" sz="1600" dirty="0" smtClean="0"/>
              <a:t>Информации </a:t>
            </a:r>
            <a:r>
              <a:rPr lang="mk-MK" sz="1600" dirty="0"/>
              <a:t>за јавни набавки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Буџет на ЕЛС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Завршна сметка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Граѓански буџет</a:t>
            </a:r>
          </a:p>
          <a:p>
            <a:pPr marL="0" indent="0">
              <a:spcBef>
                <a:spcPts val="300"/>
              </a:spcBef>
              <a:buNone/>
            </a:pPr>
            <a:endParaRPr lang="mk-MK" sz="1600" b="1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mk-MK" sz="1600" b="1" dirty="0" smtClean="0"/>
              <a:t>Совет </a:t>
            </a:r>
            <a:r>
              <a:rPr lang="mk-MK" sz="1600" b="1" dirty="0"/>
              <a:t>и администрација на ЕЛС</a:t>
            </a:r>
            <a:endParaRPr lang="mk-MK" sz="1600" dirty="0"/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Статут на ЕЛС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Членови на совет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Деловник за работа на советот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Седници на советот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Комисии/тела на Советот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Службени гласници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Усвоени стратешки </a:t>
            </a:r>
            <a:r>
              <a:rPr lang="mk-MK" sz="1600" dirty="0" smtClean="0"/>
              <a:t>документи</a:t>
            </a:r>
            <a:endParaRPr lang="mk-MK" sz="1600" dirty="0"/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Администрација на ЕЛС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Урбани и месни заедници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Слободен пристап до информации од </a:t>
            </a:r>
            <a:r>
              <a:rPr lang="mk-MK" sz="1600" dirty="0" err="1" smtClean="0"/>
              <a:t>јав</a:t>
            </a:r>
            <a:r>
              <a:rPr lang="mk-MK" sz="1600" dirty="0" smtClean="0"/>
              <a:t>. </a:t>
            </a:r>
            <a:r>
              <a:rPr lang="mk-MK" sz="1600" dirty="0"/>
              <a:t>карактер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 err="1"/>
              <a:t>Контакт-лице</a:t>
            </a:r>
            <a:r>
              <a:rPr lang="mk-MK" sz="1600" dirty="0"/>
              <a:t> за лица со </a:t>
            </a:r>
            <a:r>
              <a:rPr lang="mk-MK" sz="1600" dirty="0" err="1"/>
              <a:t>попреченост</a:t>
            </a:r>
            <a:endParaRPr lang="mk-MK" sz="1600" dirty="0"/>
          </a:p>
          <a:p>
            <a:pPr marL="0" indent="0">
              <a:spcBef>
                <a:spcPts val="300"/>
              </a:spcBef>
              <a:buNone/>
            </a:pPr>
            <a:endParaRPr lang="mk-MK" sz="1600" b="1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mk-MK" sz="1600" b="1" dirty="0" smtClean="0"/>
              <a:t>Проекти </a:t>
            </a:r>
            <a:r>
              <a:rPr lang="mk-MK" sz="1600" b="1" dirty="0"/>
              <a:t>во </a:t>
            </a:r>
            <a:r>
              <a:rPr lang="mk-MK" sz="1600" b="1" dirty="0" smtClean="0"/>
              <a:t>ЕЛС</a:t>
            </a:r>
            <a:endParaRPr lang="mk-MK" sz="1600" b="1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mk-MK" sz="1600" b="1" dirty="0" smtClean="0"/>
              <a:t>Услуги</a:t>
            </a:r>
            <a:endParaRPr lang="mk-MK" sz="1600" dirty="0"/>
          </a:p>
          <a:p>
            <a:pPr marL="0" indent="0">
              <a:spcBef>
                <a:spcPts val="300"/>
              </a:spcBef>
              <a:buNone/>
            </a:pPr>
            <a:r>
              <a:rPr lang="mk-MK" sz="1600" b="1" dirty="0" smtClean="0"/>
              <a:t>Образование</a:t>
            </a:r>
            <a:endParaRPr lang="mk-MK" sz="1600" dirty="0"/>
          </a:p>
          <a:p>
            <a:pPr marL="93663" indent="-93663">
              <a:spcBef>
                <a:spcPts val="300"/>
              </a:spcBef>
              <a:tabLst>
                <a:tab pos="93663" algn="l"/>
              </a:tabLst>
            </a:pPr>
            <a:r>
              <a:rPr lang="mk-MK" sz="1600" dirty="0"/>
              <a:t>Основни училишта на територијата на општината</a:t>
            </a:r>
          </a:p>
          <a:p>
            <a:pPr marL="93663" indent="-93663">
              <a:spcBef>
                <a:spcPts val="300"/>
              </a:spcBef>
              <a:tabLst>
                <a:tab pos="93663" algn="l"/>
              </a:tabLst>
            </a:pPr>
            <a:r>
              <a:rPr lang="mk-MK" sz="1600" dirty="0"/>
              <a:t>Средни училишта на територијата на општината</a:t>
            </a:r>
          </a:p>
          <a:p>
            <a:pPr marL="0" indent="0">
              <a:spcBef>
                <a:spcPts val="300"/>
              </a:spcBef>
              <a:buNone/>
            </a:pPr>
            <a:endParaRPr lang="mk-MK" sz="1600" b="1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mk-MK" sz="1600" b="1" dirty="0" smtClean="0"/>
              <a:t>Култура</a:t>
            </a:r>
            <a:endParaRPr lang="mk-MK" sz="1600" dirty="0"/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Објекти/институции од областа на културата на територијата на општината (локални и национални)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Споменици и </a:t>
            </a:r>
            <a:r>
              <a:rPr lang="mk-MK" sz="1600" dirty="0" err="1"/>
              <a:t>спомен-обележја</a:t>
            </a:r>
            <a:r>
              <a:rPr lang="mk-MK" sz="1600" dirty="0"/>
              <a:t> на територија на општината</a:t>
            </a:r>
          </a:p>
          <a:p>
            <a:pPr marL="0" indent="0">
              <a:spcBef>
                <a:spcPts val="300"/>
              </a:spcBef>
              <a:buNone/>
            </a:pPr>
            <a:endParaRPr lang="mk-MK" sz="1600" b="1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mk-MK" sz="1600" b="1" dirty="0" smtClean="0"/>
              <a:t>Спорт</a:t>
            </a:r>
            <a:endParaRPr lang="mk-MK" sz="1600" dirty="0"/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Спортски објекти на територијата на ЕЛС (јавни и приватни)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Спортски клубови на територијата на ЕЛС</a:t>
            </a:r>
          </a:p>
          <a:p>
            <a:pPr marL="0" indent="0">
              <a:spcBef>
                <a:spcPts val="300"/>
              </a:spcBef>
              <a:buNone/>
            </a:pPr>
            <a:endParaRPr lang="mk-MK" sz="1600" b="1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mk-MK" sz="1600" b="1" dirty="0" smtClean="0"/>
              <a:t>Животна </a:t>
            </a:r>
            <a:r>
              <a:rPr lang="mk-MK" sz="1600" b="1" dirty="0"/>
              <a:t>средина</a:t>
            </a:r>
            <a:endParaRPr lang="mk-MK" sz="1600" dirty="0"/>
          </a:p>
          <a:p>
            <a:pPr marL="93663" indent="-93663">
              <a:spcBef>
                <a:spcPts val="300"/>
              </a:spcBef>
            </a:pPr>
            <a:r>
              <a:rPr lang="mk-MK" sz="1600" dirty="0" err="1"/>
              <a:t>Загадувачки</a:t>
            </a:r>
            <a:r>
              <a:rPr lang="mk-MK" sz="1600" dirty="0"/>
              <a:t> супстанции во воздухот во општината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Загадувачи од </a:t>
            </a:r>
            <a:r>
              <a:rPr lang="mk-MK" sz="1600" dirty="0" err="1"/>
              <a:t>Б-категорија</a:t>
            </a:r>
            <a:r>
              <a:rPr lang="mk-MK" sz="1600" dirty="0"/>
              <a:t> на територијата на општината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Производство на отпад</a:t>
            </a:r>
          </a:p>
          <a:p>
            <a:pPr marL="93663" indent="-93663">
              <a:spcBef>
                <a:spcPts val="300"/>
              </a:spcBef>
            </a:pPr>
            <a:r>
              <a:rPr lang="mk-MK" sz="1600" dirty="0"/>
              <a:t>Доделени </a:t>
            </a:r>
            <a:r>
              <a:rPr lang="mk-MK" sz="1600" dirty="0" err="1"/>
              <a:t>Б-интегрирани</a:t>
            </a:r>
            <a:r>
              <a:rPr lang="mk-MK" sz="1600" dirty="0"/>
              <a:t> еколошки </a:t>
            </a:r>
            <a:r>
              <a:rPr lang="mk-MK" sz="1600" dirty="0" smtClean="0"/>
              <a:t>дозволи</a:t>
            </a:r>
            <a:endParaRPr lang="mk-MK" sz="1600" dirty="0"/>
          </a:p>
        </p:txBody>
      </p:sp>
    </p:spTree>
    <p:extLst>
      <p:ext uri="{BB962C8B-B14F-4D97-AF65-F5344CB8AC3E}">
        <p14:creationId xmlns:p14="http://schemas.microsoft.com/office/powerpoint/2010/main" val="200739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912</Words>
  <Application>Microsoft Office PowerPoint</Application>
  <PresentationFormat>Custom</PresentationFormat>
  <Paragraphs>212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   СТАНДАРДИ ЗА Е-ТРАНСПАРЕНТНОСТ ВО ЕДИНИЦИТЕ НА ЛОКАЛНАТА САМОУПРАВА  МАРТИН ТОДЕВСКИ ЦЕНТАР ЗА УПРАВУВАЊЕ СО ПРОМЕНИ</vt:lpstr>
      <vt:lpstr>Проект „Граѓанинот на прво место“</vt:lpstr>
      <vt:lpstr>Основа на стандардите за е-транспарентност</vt:lpstr>
      <vt:lpstr>Обврска на општините за водење регистри (пример)</vt:lpstr>
      <vt:lpstr>Потреби на граѓаните</vt:lpstr>
      <vt:lpstr>Веб транспарентност на општините</vt:lpstr>
      <vt:lpstr>Веб транспарентност на општините – примери на индикатори</vt:lpstr>
      <vt:lpstr>Веб транспарентност на општините – примери на индикатори</vt:lpstr>
      <vt:lpstr>Стандарди за веб-транспарентност</vt:lpstr>
      <vt:lpstr>Стандарди за веб-транспарентност</vt:lpstr>
      <vt:lpstr>Стандарди за веб-транспарентност - пример</vt:lpstr>
      <vt:lpstr>PowerPoint Presentation</vt:lpstr>
      <vt:lpstr>Отворени податоци на ЕЛС</vt:lpstr>
      <vt:lpstr>Отворени податоци – Примери на податочни сетови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Gordana Dimitrovska</dc:creator>
  <cp:lastModifiedBy>M</cp:lastModifiedBy>
  <cp:revision>19</cp:revision>
  <dcterms:created xsi:type="dcterms:W3CDTF">2018-04-30T10:32:30Z</dcterms:created>
  <dcterms:modified xsi:type="dcterms:W3CDTF">2018-05-07T08:30:36Z</dcterms:modified>
</cp:coreProperties>
</file>