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DA1BD-BDF3-41CE-85F3-03E36FF5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E67BD5-CC7B-4D68-8F07-C9E9D5F4E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B1C69-1F8C-420B-B8D8-2321F4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35CB-A6DB-48B8-B0E6-CF5973C3FC3E}" type="datetimeFigureOut">
              <a:rPr lang="mk-MK" smtClean="0"/>
              <a:t>09.5.2018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BE44F-3EE3-4F45-B05F-4017219BD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D5ED1-5A95-4CC0-A828-C31556786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647F-1058-45F7-8F68-A77E8890074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66294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2CAAA-4EB9-4603-9A93-F685D1D02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70C6C-283C-4298-B246-ED605C4F8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1CECC-48CB-477F-80C7-86E9812D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35CB-A6DB-48B8-B0E6-CF5973C3FC3E}" type="datetimeFigureOut">
              <a:rPr lang="mk-MK" smtClean="0"/>
              <a:t>09.5.2018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4ED89-29B0-415C-8F48-BB1AAEE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8A818-A011-4DC4-9DEA-881B8DE4E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647F-1058-45F7-8F68-A77E8890074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4388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187267-E41D-4969-A2EF-492F8F8C64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8850FB-1724-412F-85E5-FDF534BD3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DB799-607A-43D8-9F1D-3963F0D97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35CB-A6DB-48B8-B0E6-CF5973C3FC3E}" type="datetimeFigureOut">
              <a:rPr lang="mk-MK" smtClean="0"/>
              <a:t>09.5.2018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58E6A-4A54-4CEC-9B23-8C09D10A2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CE8D-B152-428E-A0BE-D226B3CE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647F-1058-45F7-8F68-A77E8890074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871470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1D362-3999-496B-B5B0-901C2AD9C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11BAE-8203-4FEC-B653-094B14CDE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F22AE-F21C-4CAE-A602-12394A5BC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35CB-A6DB-48B8-B0E6-CF5973C3FC3E}" type="datetimeFigureOut">
              <a:rPr lang="mk-MK" smtClean="0"/>
              <a:t>09.5.2018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C9C7-E171-4BB0-A214-1CA23218E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F00DB-3DE9-4979-9BEB-929DB700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647F-1058-45F7-8F68-A77E8890074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26046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991E3-B39F-4171-BB30-A17725319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D50A3-D968-4630-8A8D-9ABD05466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04E35-AB3C-4C8F-B71B-4CF5D9A38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35CB-A6DB-48B8-B0E6-CF5973C3FC3E}" type="datetimeFigureOut">
              <a:rPr lang="mk-MK" smtClean="0"/>
              <a:t>09.5.2018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AD491-8616-463D-A9EF-024965D4F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A95C-2B74-419C-BB44-D8212EC49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647F-1058-45F7-8F68-A77E8890074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26075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0E344-59EE-44B8-BD86-F8FAE2BF7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FAFF0-F640-4E8E-8FEF-BF7859D0A8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D19793-2E1D-47DB-BB02-94E65A731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C4F852-526D-4717-9891-91018760D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35CB-A6DB-48B8-B0E6-CF5973C3FC3E}" type="datetimeFigureOut">
              <a:rPr lang="mk-MK" smtClean="0"/>
              <a:t>09.5.2018</a:t>
            </a:fld>
            <a:endParaRPr lang="mk-M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5E78D-EF71-4C2D-916A-348C8515B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882128-0282-44AB-97AB-D25D9709C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647F-1058-45F7-8F68-A77E8890074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71643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CAA33-103C-466E-A839-C75C7C2A7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8553D-4BD9-4DE7-ADFD-145721EAA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A6167-14D6-44EB-8B40-4B4F52832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C32777-8098-4103-A2B4-5BBECBB89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7AC6BF-7A6B-403A-8A9D-C7531A991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B82D6B-FBA5-4980-8E9E-5CDC6FB8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35CB-A6DB-48B8-B0E6-CF5973C3FC3E}" type="datetimeFigureOut">
              <a:rPr lang="mk-MK" smtClean="0"/>
              <a:t>09.5.2018</a:t>
            </a:fld>
            <a:endParaRPr lang="mk-M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0469AF-3794-4862-A167-EAECFE77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980D01-AF39-472F-BD80-36875EB15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647F-1058-45F7-8F68-A77E8890074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23913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5DF08-82D2-4A46-A594-9A310C339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AAE771-B4F5-4F9A-9FD7-27E7C33E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35CB-A6DB-48B8-B0E6-CF5973C3FC3E}" type="datetimeFigureOut">
              <a:rPr lang="mk-MK" smtClean="0"/>
              <a:t>09.5.2018</a:t>
            </a:fld>
            <a:endParaRPr lang="mk-M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424300-45B6-46B3-B0F7-5E41A4F3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BDB040-015A-449A-92D2-2B3DE04D2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647F-1058-45F7-8F68-A77E8890074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01327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795FE9-ADE2-4899-896D-E63378FBD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35CB-A6DB-48B8-B0E6-CF5973C3FC3E}" type="datetimeFigureOut">
              <a:rPr lang="mk-MK" smtClean="0"/>
              <a:t>09.5.2018</a:t>
            </a:fld>
            <a:endParaRPr lang="mk-M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4D207E-857A-47AD-9168-E3D76EBE8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96C8B-49FA-4033-9D38-0D1AFA60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647F-1058-45F7-8F68-A77E8890074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96576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1961F-EBA5-43E0-B783-1E2530866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DF1A5-685E-49CD-9E63-294636734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5B2DA-F06A-43CA-9D80-AFC851D8C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F8012-02DD-478F-9CE7-F3F88E6E0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35CB-A6DB-48B8-B0E6-CF5973C3FC3E}" type="datetimeFigureOut">
              <a:rPr lang="mk-MK" smtClean="0"/>
              <a:t>09.5.2018</a:t>
            </a:fld>
            <a:endParaRPr lang="mk-M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66DF6-9F97-4F37-84F9-E8E86601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D1B65-D44A-4787-99F6-FAFAFDFEE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647F-1058-45F7-8F68-A77E8890074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9959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E68C5-1E44-48D6-808B-B68A0F4E8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832EF8-A744-4042-BC97-C474F95B69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B53CB4-49CD-45E1-9647-DD3CE9698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06F1E-5FFB-4A6C-838D-EF7E41889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35CB-A6DB-48B8-B0E6-CF5973C3FC3E}" type="datetimeFigureOut">
              <a:rPr lang="mk-MK" smtClean="0"/>
              <a:t>09.5.2018</a:t>
            </a:fld>
            <a:endParaRPr lang="mk-M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5C94E-843E-44FD-B010-9440F2F3B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9226E-38A4-4809-948B-540DD76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647F-1058-45F7-8F68-A77E8890074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67977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E9CA27-1545-45F3-8561-0014D90AB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9874F-8818-48C0-85B2-1F118FD3B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089E7-AC3C-4EEC-AE8A-EF80F025BD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135CB-A6DB-48B8-B0E6-CF5973C3FC3E}" type="datetimeFigureOut">
              <a:rPr lang="mk-MK" smtClean="0"/>
              <a:t>09.5.2018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CE8F6-11A1-4D72-BC1B-705647931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A012F-5A1A-4860-8B9A-0B3778D295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5647F-1058-45F7-8F68-A77E8890074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17095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6F3ED628-A5E7-4980-A26A-66444F85E4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12" b="12564"/>
          <a:stretch/>
        </p:blipFill>
        <p:spPr>
          <a:xfrm>
            <a:off x="-3983" y="10"/>
            <a:ext cx="12192000" cy="457199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85EE25B-DE34-4D1A-9E2A-46C0F810F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136" y="5091762"/>
            <a:ext cx="7834193" cy="1264588"/>
          </a:xfrm>
        </p:spPr>
        <p:txBody>
          <a:bodyPr anchor="ctr">
            <a:normAutofit/>
          </a:bodyPr>
          <a:lstStyle/>
          <a:p>
            <a:pPr algn="r"/>
            <a:r>
              <a:rPr lang="mk-MK" sz="2400"/>
              <a:t>Улогата на Независниот механизам за рапортирање во рамките на Отвореното владино партнерство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500FF-C3F2-4102-B8B7-AFAA0B7F7F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9107" y="5091763"/>
            <a:ext cx="2974207" cy="1264587"/>
          </a:xfrm>
        </p:spPr>
        <p:txBody>
          <a:bodyPr anchor="ctr">
            <a:normAutofit/>
          </a:bodyPr>
          <a:lstStyle/>
          <a:p>
            <a:pPr algn="l"/>
            <a:endParaRPr lang="mk-MK" sz="2000"/>
          </a:p>
          <a:p>
            <a:pPr algn="l"/>
            <a:r>
              <a:rPr lang="mk-MK" sz="2000"/>
              <a:t>Ненад Марковиќ</a:t>
            </a:r>
          </a:p>
        </p:txBody>
      </p:sp>
    </p:spTree>
    <p:extLst>
      <p:ext uri="{BB962C8B-B14F-4D97-AF65-F5344CB8AC3E}">
        <p14:creationId xmlns:p14="http://schemas.microsoft.com/office/powerpoint/2010/main" val="33036507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1CC0442-3013-4E34-A237-7EB7700A21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6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33450D-7F6A-4DFD-B585-E33B8288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k-MK" sz="3700" dirty="0">
                <a:solidFill>
                  <a:srgbClr val="FFFFFF"/>
                </a:solidFill>
              </a:rPr>
              <a:t>Механизмот за независно известување во Република Македонија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34B1403-97B1-42F2-AFD2-85BB4B0E5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mk-MK" dirty="0">
                <a:solidFill>
                  <a:srgbClr val="FFFFFF"/>
                </a:solidFill>
              </a:rPr>
              <a:t>3. Потенцијално влијание (</a:t>
            </a:r>
            <a:r>
              <a:rPr lang="mk-MK" dirty="0" err="1">
                <a:solidFill>
                  <a:srgbClr val="FFFFFF"/>
                </a:solidFill>
              </a:rPr>
              <a:t>импакт</a:t>
            </a:r>
            <a:r>
              <a:rPr lang="mk-MK" dirty="0">
                <a:solidFill>
                  <a:srgbClr val="FFFFFF"/>
                </a:solidFill>
              </a:rPr>
              <a:t>)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Никаков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Мал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Среден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Трансформативен</a:t>
            </a:r>
          </a:p>
          <a:p>
            <a:pPr marL="0" indent="0">
              <a:buNone/>
            </a:pPr>
            <a:r>
              <a:rPr lang="mk-MK" dirty="0">
                <a:solidFill>
                  <a:srgbClr val="FFFFFF"/>
                </a:solidFill>
              </a:rPr>
              <a:t>4. Навременост (да или не)</a:t>
            </a:r>
          </a:p>
          <a:p>
            <a:pPr marL="0" indent="0">
              <a:buNone/>
            </a:pPr>
            <a:r>
              <a:rPr lang="mk-MK" dirty="0">
                <a:solidFill>
                  <a:srgbClr val="FFFFFF"/>
                </a:solidFill>
              </a:rPr>
              <a:t>5. Комплетирање 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Не е започната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Ограничена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Суштинска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Комплетирана 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617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1CC0442-3013-4E34-A237-7EB7700A21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6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33450D-7F6A-4DFD-B585-E33B8288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k-MK" sz="3700" dirty="0">
                <a:solidFill>
                  <a:srgbClr val="FFFFFF"/>
                </a:solidFill>
              </a:rPr>
              <a:t>Механизмот за независно известување во Република Македонија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34B1403-97B1-42F2-AFD2-85BB4B0E5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k-MK" dirty="0">
                <a:solidFill>
                  <a:srgbClr val="FFFFFF"/>
                </a:solidFill>
              </a:rPr>
              <a:t>Препораки </a:t>
            </a:r>
            <a:r>
              <a:rPr lang="mk-MK">
                <a:solidFill>
                  <a:srgbClr val="FFFFFF"/>
                </a:solidFill>
              </a:rPr>
              <a:t>на МНИ</a:t>
            </a:r>
            <a:endParaRPr lang="mk-MK" dirty="0">
              <a:solidFill>
                <a:srgbClr val="FFFFFF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mk-MK" dirty="0">
                <a:solidFill>
                  <a:srgbClr val="FFFFFF"/>
                </a:solidFill>
              </a:rPr>
              <a:t>Препораките кои се однесуваат на развивање и зајакнување на Акциониот План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mk-MK" dirty="0">
                <a:solidFill>
                  <a:srgbClr val="FFFFFF"/>
                </a:solidFill>
              </a:rPr>
              <a:t>Препораки кои се однесуваат на специфични области со кои се бави АП 2016-2018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mk-MK" dirty="0">
                <a:solidFill>
                  <a:srgbClr val="FFFFFF"/>
                </a:solidFill>
              </a:rPr>
              <a:t>Препораки кои се однесуваат на нови области на кои ОВП во Македонија би можело да се прошири!</a:t>
            </a:r>
          </a:p>
          <a:p>
            <a:pPr marL="0" indent="0">
              <a:buNone/>
            </a:pPr>
            <a:endParaRPr lang="mk-MK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780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1CC0442-3013-4E34-A237-7EB7700A21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6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33450D-7F6A-4DFD-B585-E33B8288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k-MK" sz="3700" dirty="0">
                <a:solidFill>
                  <a:srgbClr val="FFFFFF"/>
                </a:solidFill>
              </a:rPr>
              <a:t>Што е Механизам за независно известување (</a:t>
            </a:r>
            <a:r>
              <a:rPr lang="en-US" sz="3700" dirty="0">
                <a:solidFill>
                  <a:srgbClr val="FFFFFF"/>
                </a:solidFill>
              </a:rPr>
              <a:t>Independent reporting mechanism)?</a:t>
            </a:r>
            <a:endParaRPr lang="mk-MK" sz="3700" dirty="0">
              <a:solidFill>
                <a:srgbClr val="FFFFFF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34B1403-97B1-42F2-AFD2-85BB4B0E5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mk-MK" dirty="0">
                <a:solidFill>
                  <a:srgbClr val="FFFFFF"/>
                </a:solidFill>
              </a:rPr>
              <a:t>МНИ е клучен начин преку кој сите засегнати страни во ОВП може да следат до каде е прогресот за секоја земја која учествува во ОВП.</a:t>
            </a:r>
          </a:p>
          <a:p>
            <a:r>
              <a:rPr lang="mk-MK" dirty="0">
                <a:solidFill>
                  <a:srgbClr val="FFFFFF"/>
                </a:solidFill>
              </a:rPr>
              <a:t>Задача на МНИ е да генерира годишни и двегодишни независни извештаи за секоја земја која партиципира во ОВП.</a:t>
            </a:r>
          </a:p>
          <a:p>
            <a:r>
              <a:rPr lang="mk-MK" dirty="0">
                <a:solidFill>
                  <a:srgbClr val="FFFFFF"/>
                </a:solidFill>
              </a:rPr>
              <a:t>Извештаите имаат за цел да го оценат развојот и имплементацијата на Акционите планови на ОВП, прогресот во исполнувањето на обврските преземени со принципите на ОВП, како и да дадат технички препораки за подобрувања.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207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1CC0442-3013-4E34-A237-7EB7700A21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6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33450D-7F6A-4DFD-B585-E33B8288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k-MK" sz="3700" dirty="0">
                <a:solidFill>
                  <a:srgbClr val="FFFFFF"/>
                </a:solidFill>
              </a:rPr>
              <a:t>Што е Механизам за независно известување (</a:t>
            </a:r>
            <a:r>
              <a:rPr lang="en-US" sz="3700" dirty="0">
                <a:solidFill>
                  <a:srgbClr val="FFFFFF"/>
                </a:solidFill>
              </a:rPr>
              <a:t>Independent reporting mechanism)?</a:t>
            </a:r>
            <a:endParaRPr lang="mk-MK" sz="3700" dirty="0">
              <a:solidFill>
                <a:srgbClr val="FFFFFF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34B1403-97B1-42F2-AFD2-85BB4B0E5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mk-MK" dirty="0">
                <a:solidFill>
                  <a:srgbClr val="FFFFFF"/>
                </a:solidFill>
              </a:rPr>
              <a:t>Целта на извештаите е да се стимулира дијалог помеѓу и да се промовира одговорност помеѓу владите – членки на ОВП и граѓаните.</a:t>
            </a:r>
          </a:p>
          <a:p>
            <a:r>
              <a:rPr lang="mk-MK" dirty="0">
                <a:solidFill>
                  <a:srgbClr val="FFFFFF"/>
                </a:solidFill>
              </a:rPr>
              <a:t>Покрај извештаите кои ги генерира, МНИ е должен да ги публикува сите собрани податоци во формат на отворени податоци. 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1785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1CC0442-3013-4E34-A237-7EB7700A21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6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33450D-7F6A-4DFD-B585-E33B8288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k-MK" sz="3700" dirty="0">
                <a:solidFill>
                  <a:srgbClr val="FFFFFF"/>
                </a:solidFill>
              </a:rPr>
              <a:t>Структура на МНИ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34B1403-97B1-42F2-AFD2-85BB4B0E5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mk-MK" dirty="0">
                <a:solidFill>
                  <a:srgbClr val="FFFFFF"/>
                </a:solidFill>
              </a:rPr>
              <a:t>МНИ е независно тело</a:t>
            </a:r>
          </a:p>
          <a:p>
            <a:r>
              <a:rPr lang="mk-MK" dirty="0">
                <a:solidFill>
                  <a:srgbClr val="FFFFFF"/>
                </a:solidFill>
              </a:rPr>
              <a:t>Раководен е, но не и директно одговорен, на Управувачкиот комитет (</a:t>
            </a:r>
            <a:r>
              <a:rPr lang="en-US" dirty="0">
                <a:solidFill>
                  <a:srgbClr val="FFFFFF"/>
                </a:solidFill>
              </a:rPr>
              <a:t>Steering committee) </a:t>
            </a:r>
            <a:r>
              <a:rPr lang="mk-MK" dirty="0">
                <a:solidFill>
                  <a:srgbClr val="FFFFFF"/>
                </a:solidFill>
              </a:rPr>
              <a:t>на ОВП.</a:t>
            </a:r>
          </a:p>
          <a:p>
            <a:r>
              <a:rPr lang="mk-MK" dirty="0">
                <a:solidFill>
                  <a:srgbClr val="FFFFFF"/>
                </a:solidFill>
              </a:rPr>
              <a:t>Важна улога има и Меѓународниот експертски панел кој директно ја надгледува работата на МНИ.</a:t>
            </a:r>
          </a:p>
          <a:p>
            <a:r>
              <a:rPr lang="mk-MK" dirty="0">
                <a:solidFill>
                  <a:srgbClr val="FFFFFF"/>
                </a:solidFill>
              </a:rPr>
              <a:t>МЕП е фокусиран на контрола на квалитетот на податоците добиени преку МНИ.</a:t>
            </a:r>
          </a:p>
          <a:p>
            <a:r>
              <a:rPr lang="mk-MK" dirty="0">
                <a:solidFill>
                  <a:srgbClr val="FFFFFF"/>
                </a:solidFill>
              </a:rPr>
              <a:t>МЕП е составен од светски познати експерти во областа на транспарентноста, </a:t>
            </a:r>
            <a:r>
              <a:rPr lang="mk-MK" dirty="0" err="1">
                <a:solidFill>
                  <a:srgbClr val="FFFFFF"/>
                </a:solidFill>
              </a:rPr>
              <a:t>граѓанската</a:t>
            </a:r>
            <a:r>
              <a:rPr lang="mk-MK" dirty="0">
                <a:solidFill>
                  <a:srgbClr val="FFFFFF"/>
                </a:solidFill>
              </a:rPr>
              <a:t> партиципација и отчетноста. 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43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1CC0442-3013-4E34-A237-7EB7700A21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6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33450D-7F6A-4DFD-B585-E33B8288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k-MK" sz="3700" dirty="0">
                <a:solidFill>
                  <a:srgbClr val="FFFFFF"/>
                </a:solidFill>
              </a:rPr>
              <a:t>Опсег на работата на МНИ	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34B1403-97B1-42F2-AFD2-85BB4B0E5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k-MK" dirty="0">
                <a:solidFill>
                  <a:srgbClr val="FFFFFF"/>
                </a:solidFill>
              </a:rPr>
              <a:t>Во </a:t>
            </a:r>
            <a:r>
              <a:rPr lang="mk-MK" dirty="0" err="1">
                <a:solidFill>
                  <a:srgbClr val="FFFFFF"/>
                </a:solidFill>
              </a:rPr>
              <a:t>најгенерална</a:t>
            </a:r>
            <a:r>
              <a:rPr lang="mk-MK" dirty="0">
                <a:solidFill>
                  <a:srgbClr val="FFFFFF"/>
                </a:solidFill>
              </a:rPr>
              <a:t> смисла, смислата на извештаите кои ги подготвува МНИ е да го оцени степенот на исполнетост на заложбите дефинирани со Акциониот план вклучително и со следните области: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Степенот до кој Акциониот план и заложбите ги отсликуваат, на специфичен начин за секоја земја, вредностите на ОВП како што се транспарентноста, отчетноста и граѓанското учество како што е тоа дефинирано во релевантните документи на ОВП.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Каде е возможно, МНИ може да се осврне и на мерки кои се релевантни за ОВП а не биле оригинално дел од Акциониот план 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946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1CC0442-3013-4E34-A237-7EB7700A21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6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33450D-7F6A-4DFD-B585-E33B8288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k-MK" sz="3700" dirty="0">
                <a:solidFill>
                  <a:srgbClr val="FFFFFF"/>
                </a:solidFill>
              </a:rPr>
              <a:t>Опсег на работата на МНИ	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34B1403-97B1-42F2-AFD2-85BB4B0E5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mk-MK" dirty="0">
                <a:solidFill>
                  <a:srgbClr val="FFFFFF"/>
                </a:solidFill>
              </a:rPr>
              <a:t>Степенот во кој владите да државите – учеснички во ОВП се придржуваат до барањата и насоките на ОВП во имплементацијата и развојот на нивните Акциони планови.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Прогресот во рамките на Акционите планови во врска со секоја заложба, мерено преку секоја преземена активност (</a:t>
            </a:r>
            <a:r>
              <a:rPr lang="en-US" dirty="0">
                <a:solidFill>
                  <a:srgbClr val="FFFFFF"/>
                </a:solidFill>
              </a:rPr>
              <a:t>milestone) </a:t>
            </a:r>
            <a:r>
              <a:rPr lang="mk-MK" dirty="0">
                <a:solidFill>
                  <a:srgbClr val="FFFFFF"/>
                </a:solidFill>
              </a:rPr>
              <a:t>како дел од Акциониот план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Технички препораки за подобрување на имплементацијата на секоја заложба и планот во целина.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Следење на напорите на секоја од државите – учеснички во ОВП во </a:t>
            </a:r>
            <a:r>
              <a:rPr lang="mk-MK" dirty="0" err="1">
                <a:solidFill>
                  <a:srgbClr val="FFFFFF"/>
                </a:solidFill>
              </a:rPr>
              <a:t>врс</a:t>
            </a:r>
            <a:r>
              <a:rPr lang="en-US" dirty="0">
                <a:solidFill>
                  <a:srgbClr val="FFFFFF"/>
                </a:solidFill>
              </a:rPr>
              <a:t>k</a:t>
            </a:r>
            <a:r>
              <a:rPr lang="mk-MK" dirty="0">
                <a:solidFill>
                  <a:srgbClr val="FFFFFF"/>
                </a:solidFill>
              </a:rPr>
              <a:t>а со критериумите за подобност како дел од АП.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095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1CC0442-3013-4E34-A237-7EB7700A21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6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33450D-7F6A-4DFD-B585-E33B8288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k-MK" sz="3700" dirty="0">
                <a:solidFill>
                  <a:srgbClr val="FFFFFF"/>
                </a:solidFill>
              </a:rPr>
              <a:t>Механизмот за независно известување во Република Македонија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34B1403-97B1-42F2-AFD2-85BB4B0E5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mk-MK" dirty="0">
                <a:solidFill>
                  <a:srgbClr val="FFFFFF"/>
                </a:solidFill>
              </a:rPr>
              <a:t>Состав на МНИ – ЦЕД „</a:t>
            </a:r>
            <a:r>
              <a:rPr lang="mk-MK" dirty="0" err="1">
                <a:solidFill>
                  <a:srgbClr val="FFFFFF"/>
                </a:solidFill>
              </a:rPr>
              <a:t>Флорозон</a:t>
            </a:r>
            <a:r>
              <a:rPr lang="mk-MK" dirty="0">
                <a:solidFill>
                  <a:srgbClr val="FFFFFF"/>
                </a:solidFill>
              </a:rPr>
              <a:t>“ 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Кирил Ристовски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Ненад Марковиќ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Наташа </a:t>
            </a:r>
            <a:r>
              <a:rPr lang="mk-MK" dirty="0" err="1">
                <a:solidFill>
                  <a:srgbClr val="FFFFFF"/>
                </a:solidFill>
              </a:rPr>
              <a:t>Сердаревиќ</a:t>
            </a:r>
            <a:endParaRPr lang="mk-MK" dirty="0">
              <a:solidFill>
                <a:srgbClr val="FFFFFF"/>
              </a:solidFill>
            </a:endParaRPr>
          </a:p>
          <a:p>
            <a:endParaRPr lang="mk-MK" dirty="0">
              <a:solidFill>
                <a:srgbClr val="FFFFFF"/>
              </a:solidFill>
            </a:endParaRPr>
          </a:p>
          <a:p>
            <a:r>
              <a:rPr lang="mk-MK" dirty="0">
                <a:solidFill>
                  <a:srgbClr val="FFFFFF"/>
                </a:solidFill>
              </a:rPr>
              <a:t>Оценка на спроведување на Акциониот План 2016-2018 </a:t>
            </a:r>
          </a:p>
          <a:p>
            <a:endParaRPr lang="mk-MK" dirty="0">
              <a:solidFill>
                <a:srgbClr val="FFFFFF"/>
              </a:solidFill>
            </a:endParaRPr>
          </a:p>
          <a:p>
            <a:r>
              <a:rPr lang="mk-MK" dirty="0">
                <a:solidFill>
                  <a:srgbClr val="FFFFFF"/>
                </a:solidFill>
              </a:rPr>
              <a:t>8 поглавја, 34 заложби – еден од најобемните Акциони планови на глобално ниво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4743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1CC0442-3013-4E34-A237-7EB7700A21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6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33450D-7F6A-4DFD-B585-E33B8288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k-MK" sz="3700" dirty="0">
                <a:solidFill>
                  <a:srgbClr val="FFFFFF"/>
                </a:solidFill>
              </a:rPr>
              <a:t>Механизмот за независно известување во Република Македонија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34B1403-97B1-42F2-AFD2-85BB4B0E5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mk-MK" dirty="0">
                <a:solidFill>
                  <a:srgbClr val="FFFFFF"/>
                </a:solidFill>
              </a:rPr>
              <a:t>Методологија на работа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Предоминантно квалитативна </a:t>
            </a:r>
            <a:r>
              <a:rPr lang="mk-MK" dirty="0" err="1">
                <a:solidFill>
                  <a:srgbClr val="FFFFFF"/>
                </a:solidFill>
              </a:rPr>
              <a:t>методологија</a:t>
            </a:r>
            <a:endParaRPr lang="mk-MK" dirty="0">
              <a:solidFill>
                <a:srgbClr val="FFFFFF"/>
              </a:solidFill>
            </a:endParaRPr>
          </a:p>
          <a:p>
            <a:pPr lvl="1"/>
            <a:r>
              <a:rPr lang="mk-MK" dirty="0">
                <a:solidFill>
                  <a:srgbClr val="FFFFFF"/>
                </a:solidFill>
              </a:rPr>
              <a:t>Интервјуа со носители на заложбите (владини институции) и невладини организации учесници во активностите на заложбите)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In-desk</a:t>
            </a:r>
            <a:r>
              <a:rPr lang="mk-MK" dirty="0">
                <a:solidFill>
                  <a:srgbClr val="FFFFFF"/>
                </a:solidFill>
              </a:rPr>
              <a:t> истражување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Квантитативни податоци (во зависност од достапноста)</a:t>
            </a:r>
          </a:p>
          <a:p>
            <a:endParaRPr lang="mk-MK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967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1CC0442-3013-4E34-A237-7EB7700A21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6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33450D-7F6A-4DFD-B585-E33B8288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k-MK" sz="3700" dirty="0">
                <a:solidFill>
                  <a:srgbClr val="FFFFFF"/>
                </a:solidFill>
              </a:rPr>
              <a:t>Механизмот за независно известување во Република Македонија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34B1403-97B1-42F2-AFD2-85BB4B0E5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k-MK" dirty="0">
                <a:solidFill>
                  <a:srgbClr val="FFFFFF"/>
                </a:solidFill>
              </a:rPr>
              <a:t>Оценка на заложбите по:</a:t>
            </a:r>
          </a:p>
          <a:p>
            <a:pPr marL="514350" indent="-514350">
              <a:buFont typeface="+mj-lt"/>
              <a:buAutoNum type="arabicPeriod"/>
            </a:pPr>
            <a:r>
              <a:rPr lang="mk-MK" dirty="0">
                <a:solidFill>
                  <a:srgbClr val="FFFFFF"/>
                </a:solidFill>
              </a:rPr>
              <a:t>Специфичност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Ниска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Средна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Висока</a:t>
            </a:r>
          </a:p>
          <a:p>
            <a:pPr marL="514350" indent="-514350">
              <a:buFont typeface="+mj-lt"/>
              <a:buAutoNum type="arabicPeriod"/>
            </a:pPr>
            <a:r>
              <a:rPr lang="mk-MK" dirty="0">
                <a:solidFill>
                  <a:srgbClr val="FFFFFF"/>
                </a:solidFill>
              </a:rPr>
              <a:t>Релевантност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Пристап до информации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Граѓанско учество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Јавна отчетност</a:t>
            </a:r>
          </a:p>
          <a:p>
            <a:pPr lvl="1"/>
            <a:r>
              <a:rPr lang="mk-MK" dirty="0">
                <a:solidFill>
                  <a:srgbClr val="FFFFFF"/>
                </a:solidFill>
              </a:rPr>
              <a:t>Технички и иновативни средства за транспарентност и отчетност</a:t>
            </a:r>
          </a:p>
          <a:p>
            <a:endParaRPr lang="mk-MK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3179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629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Улогата на Независниот механизам за рапортирање во рамките на Отвореното владино партнерство</vt:lpstr>
      <vt:lpstr>Што е Механизам за независно известување (Independent reporting mechanism)?</vt:lpstr>
      <vt:lpstr>Што е Механизам за независно известување (Independent reporting mechanism)?</vt:lpstr>
      <vt:lpstr>Структура на МНИ</vt:lpstr>
      <vt:lpstr>Опсег на работата на МНИ </vt:lpstr>
      <vt:lpstr>Опсег на работата на МНИ </vt:lpstr>
      <vt:lpstr>Механизмот за независно известување во Република Македонија</vt:lpstr>
      <vt:lpstr>Механизмот за независно известување во Република Македонија</vt:lpstr>
      <vt:lpstr>Механизмот за независно известување во Република Македонија</vt:lpstr>
      <vt:lpstr>Механизмот за независно известување во Република Македонија</vt:lpstr>
      <vt:lpstr>Механизмот за независно известување во Република Македонија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Улогата на Независниот механизам за рапортирање во рамките на Отвореното владино партнерство</dc:title>
  <dc:creator>Nenad Markovikj</dc:creator>
  <cp:lastModifiedBy>Nenad Markovikj</cp:lastModifiedBy>
  <cp:revision>12</cp:revision>
  <dcterms:created xsi:type="dcterms:W3CDTF">2018-05-09T01:19:11Z</dcterms:created>
  <dcterms:modified xsi:type="dcterms:W3CDTF">2018-05-09T02:43:52Z</dcterms:modified>
</cp:coreProperties>
</file>