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8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4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7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3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4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3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4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4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3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4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1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32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7269" y="388717"/>
            <a:ext cx="4245428" cy="5551802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mk-MK" sz="2000" dirty="0" smtClean="0"/>
              <a:t>Заклучоци </a:t>
            </a:r>
            <a:r>
              <a:rPr lang="mk-MK" sz="2000" dirty="0"/>
              <a:t>од работната група за транспарентност, отчетност и пристап до </a:t>
            </a:r>
            <a:r>
              <a:rPr lang="mk-MK" sz="2000" dirty="0" smtClean="0"/>
              <a:t>информации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mk-MK" sz="2000" dirty="0" smtClean="0"/>
              <a:t/>
            </a:r>
            <a:br>
              <a:rPr lang="mk-MK" sz="2000" dirty="0" smtClean="0"/>
            </a:br>
            <a:r>
              <a:rPr lang="mk-MK" sz="2000" dirty="0" smtClean="0"/>
              <a:t>09.05.2018 </a:t>
            </a:r>
            <a:r>
              <a:rPr lang="mk-MK" sz="2000" dirty="0" smtClean="0"/>
              <a:t/>
            </a:r>
            <a:br>
              <a:rPr lang="mk-MK" sz="2000" dirty="0" smtClean="0"/>
            </a:br>
            <a:r>
              <a:rPr lang="mk-MK" sz="2000" dirty="0" smtClean="0"/>
              <a:t/>
            </a:r>
            <a:br>
              <a:rPr lang="mk-MK" sz="2000" dirty="0" smtClean="0"/>
            </a:br>
            <a:r>
              <a:rPr lang="mk-MK" sz="2000" dirty="0" smtClean="0"/>
              <a:t>Фасилитатор: </a:t>
            </a:r>
            <a:br>
              <a:rPr lang="mk-MK" sz="2000" dirty="0" smtClean="0"/>
            </a:br>
            <a:r>
              <a:rPr lang="mk-MK" sz="2000" dirty="0" smtClean="0"/>
              <a:t>Герман Филков</a:t>
            </a:r>
            <a:br>
              <a:rPr lang="mk-MK" sz="2000" dirty="0" smtClean="0"/>
            </a:br>
            <a:r>
              <a:rPr lang="mk-MK" sz="2000" dirty="0" smtClean="0"/>
              <a:t/>
            </a:r>
            <a:br>
              <a:rPr lang="mk-MK" sz="2000" dirty="0" smtClean="0"/>
            </a:br>
            <a:r>
              <a:rPr lang="mk-MK" sz="2000" dirty="0"/>
              <a:t/>
            </a:r>
            <a:br>
              <a:rPr lang="mk-MK" sz="2000" dirty="0"/>
            </a:br>
            <a:r>
              <a:rPr lang="mk-MK" sz="2000" dirty="0" smtClean="0"/>
              <a:t>Центар за граѓански комуникации </a:t>
            </a:r>
            <a:endParaRPr lang="en-US" sz="2000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7830" y="388717"/>
            <a:ext cx="7628709" cy="7063822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166071" y="5989689"/>
            <a:ext cx="2987824" cy="1097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dirty="0" smtClean="0"/>
              <a:t>   </a:t>
            </a:r>
            <a:br>
              <a:rPr lang="mk-MK" dirty="0" smtClean="0"/>
            </a:br>
            <a:r>
              <a:rPr lang="mk-MK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mk-MK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  <a:t>Скопје, 8-9 мај 2018 година</a:t>
            </a:r>
            <a:b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mk-MK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mk-MK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67788" y="186259"/>
            <a:ext cx="5564777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dirty="0" smtClean="0"/>
              <a:t> 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mk-MK" dirty="0" smtClean="0"/>
              <a:t/>
            </a:r>
            <a:br>
              <a:rPr lang="mk-MK" dirty="0" smtClean="0"/>
            </a:br>
            <a:r>
              <a:rPr lang="mk-MK" dirty="0" smtClean="0"/>
              <a:t/>
            </a:r>
            <a:br>
              <a:rPr lang="mk-MK" dirty="0" smtClean="0"/>
            </a:br>
            <a:r>
              <a:rPr lang="mk-MK" sz="8000" dirty="0" smtClean="0"/>
              <a:t/>
            </a:r>
            <a:br>
              <a:rPr lang="mk-MK" sz="8000" dirty="0" smtClean="0"/>
            </a:br>
            <a:r>
              <a:rPr lang="mk-MK" sz="8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mk-MK" sz="8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8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8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8000" b="1" dirty="0" smtClean="0">
                <a:solidFill>
                  <a:schemeClr val="tx2">
                    <a:lumMod val="50000"/>
                  </a:schemeClr>
                </a:solidFill>
              </a:rPr>
              <a:t>Конференција</a:t>
            </a:r>
          </a:p>
          <a:p>
            <a:r>
              <a:rPr lang="ru-RU" sz="8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8000" b="1" dirty="0">
                <a:solidFill>
                  <a:schemeClr val="tx2">
                    <a:lumMod val="50000"/>
                  </a:schemeClr>
                </a:solidFill>
              </a:rPr>
              <a:t>„Отворено владино партнерство – дијалог со граѓанските организации за Националниот акциски план 2018-2020“</a:t>
            </a:r>
            <a:br>
              <a:rPr lang="ru-RU" sz="8000" b="1" dirty="0">
                <a:solidFill>
                  <a:schemeClr val="tx2">
                    <a:lumMod val="50000"/>
                  </a:schemeClr>
                </a:solidFill>
              </a:rPr>
            </a:br>
            <a:endParaRPr lang="ru-RU" sz="80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mk-MK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mk-MK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62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/>
          <a:lstStyle/>
          <a:p>
            <a:r>
              <a:rPr lang="mk-MK" dirty="0" smtClean="0"/>
              <a:t>Тек на дискусијата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366420" cy="4754475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mk-MK" dirty="0" smtClean="0"/>
              <a:t>Презентација на пристигнатите десет заложби од областа на транспарентност, отчетност и пристап до информации </a:t>
            </a:r>
          </a:p>
          <a:p>
            <a:pPr marL="514350" indent="-514350">
              <a:buAutoNum type="arabicPeriod"/>
            </a:pPr>
            <a:r>
              <a:rPr lang="mk-MK" dirty="0" smtClean="0"/>
              <a:t>Д</a:t>
            </a:r>
            <a:r>
              <a:rPr lang="mk-MK" dirty="0" smtClean="0"/>
              <a:t>искусија на присутните претставници на граѓанските организации – предлагачи на заложбите по предложените заложби </a:t>
            </a:r>
          </a:p>
          <a:p>
            <a:pPr marL="514350" indent="-514350">
              <a:buAutoNum type="arabicPeriod"/>
            </a:pPr>
            <a:r>
              <a:rPr lang="mk-MK" dirty="0" smtClean="0"/>
              <a:t>Произнесување по предложените заложби на претставниците на наведените институции како носечки или одговорни за спроведување на предложените заложби</a:t>
            </a:r>
          </a:p>
          <a:p>
            <a:pPr marL="514350" indent="-514350">
              <a:buAutoNum type="arabicPeriod"/>
            </a:pPr>
            <a:r>
              <a:rPr lang="mk-MK" dirty="0" smtClean="0"/>
              <a:t>Вклучување во дискусијата </a:t>
            </a:r>
            <a:r>
              <a:rPr lang="mk-MK" dirty="0"/>
              <a:t>по предложените заложби </a:t>
            </a:r>
            <a:r>
              <a:rPr lang="mk-MK" dirty="0" smtClean="0"/>
              <a:t>и на другите присутни претставници на граѓанскиот сектор и на институциите</a:t>
            </a:r>
          </a:p>
          <a:p>
            <a:pPr marL="514350" indent="-514350">
              <a:buAutoNum type="arabicPeriod"/>
            </a:pPr>
            <a:r>
              <a:rPr lang="mk-MK" dirty="0" smtClean="0"/>
              <a:t>Дискусија за преостанатите предлози и идеи за заложби изнесени од учесниците на првата работилница, но за кои иницијаторите не доставиле конкретни заложби во предвидениот формат од ОВП</a:t>
            </a:r>
          </a:p>
          <a:p>
            <a:pPr marL="514350" indent="-514350">
              <a:buAutoNum type="arabicPeriod"/>
            </a:pPr>
            <a:r>
              <a:rPr lang="mk-MK" dirty="0" smtClean="0"/>
              <a:t>Други предлози и идеи за заложби од присустните учесници на работилницата </a:t>
            </a:r>
          </a:p>
          <a:p>
            <a:pPr marL="514350" indent="-514350">
              <a:buAutoNum type="arabicPeriod"/>
            </a:pPr>
            <a:r>
              <a:rPr lang="mk-MK" dirty="0" smtClean="0"/>
              <a:t>Сумирање на дискусијата и на заклучоци од работилницата</a:t>
            </a:r>
            <a:endParaRPr lang="mk-MK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42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/>
          <a:lstStyle/>
          <a:p>
            <a:r>
              <a:rPr lang="mk-MK" dirty="0" smtClean="0"/>
              <a:t>Сумирање на дискусијата и заклучоци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951720" cy="4287792"/>
          </a:xfrm>
        </p:spPr>
        <p:txBody>
          <a:bodyPr/>
          <a:lstStyle/>
          <a:p>
            <a:r>
              <a:rPr lang="mk-MK" dirty="0" smtClean="0"/>
              <a:t>Во однос на десетте пристигнати предлог-заложби, сите беа начелно прифатени од претставниците на засегнатите институции. </a:t>
            </a:r>
          </a:p>
          <a:p>
            <a:r>
              <a:rPr lang="mk-MK" dirty="0" smtClean="0"/>
              <a:t>Беше заклучено заложбата за „Изработка и јавна достапност на регистар на државниот имот на РМ“ и за „Мапирање на движниот и недвижниот имот во државна сопственост на централно и на локално ниво“ да се фузираат во една единствена заложба </a:t>
            </a:r>
            <a:r>
              <a:rPr lang="mk-MK" dirty="0"/>
              <a:t>за </a:t>
            </a:r>
            <a:r>
              <a:rPr lang="mk-MK" dirty="0" smtClean="0"/>
              <a:t>„</a:t>
            </a:r>
            <a:r>
              <a:rPr lang="mk-MK" dirty="0"/>
              <a:t>Изработка и јавна достапност на регистар на државниот имот на РМ</a:t>
            </a:r>
            <a:r>
              <a:rPr lang="mk-MK" dirty="0" smtClean="0"/>
              <a:t>“ и во оваа фаза заложбата да се однесува само на имотот на централно ниво. 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45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/>
          <a:lstStyle/>
          <a:p>
            <a:r>
              <a:rPr lang="mk-MK" dirty="0"/>
              <a:t>Сумирање на дискусијата и заклучоци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951720" cy="4287792"/>
          </a:xfrm>
        </p:spPr>
        <p:txBody>
          <a:bodyPr>
            <a:normAutofit fontScale="92500" lnSpcReduction="10000"/>
          </a:bodyPr>
          <a:lstStyle/>
          <a:p>
            <a:r>
              <a:rPr lang="mk-MK" dirty="0" smtClean="0"/>
              <a:t>Во однос на трите заложби кои се однесуваат на под-областа „Пристап до информации“ е заклучено да се направи обид меѓу предлагачите (ЦГК, ЕСЕ и ФООМ) и надлежната институција (КОМСПИ) да се спојат во една со три одделни под-заложби, но и со обид за сите три да се изработи единствен индикатор за мерење на напредокот и за остварувањето на заложбата.  </a:t>
            </a:r>
          </a:p>
          <a:p>
            <a:r>
              <a:rPr lang="mk-MK" dirty="0" smtClean="0"/>
              <a:t>Имајќи ги предвид претходните заклучоци, бројот на заложби од оваа област е сведен на седум. </a:t>
            </a:r>
          </a:p>
          <a:p>
            <a:r>
              <a:rPr lang="mk-MK" dirty="0" smtClean="0"/>
              <a:t>Во однос на трите доставени предлог-заложби од ЕСЕ за ефикасно управување со јавните финансии, заклучено е тие да се доработат и допрецизираат во консултации со претставници на Министерството за финансии (договорен е заеднички состанок). 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/>
          <a:lstStyle/>
          <a:p>
            <a:r>
              <a:rPr lang="mk-MK" dirty="0"/>
              <a:t>Сумирање на дискусијата и заклучоци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121721" cy="4287792"/>
          </a:xfrm>
        </p:spPr>
        <p:txBody>
          <a:bodyPr/>
          <a:lstStyle/>
          <a:p>
            <a:r>
              <a:rPr lang="mk-MK" dirty="0" smtClean="0"/>
              <a:t>Во однос на заложбата за јавна и бесплатна достапност на основните податоци за регистрираните субјекти во ЦРМ заклучено е барањето за објавување на податокот за сопствениците на регистрираните субјекти да се координира меѓу претставниците на ЦРМ и кабинетот на министерот без ресор задолжен за комуникации, отчетност и транспарентност, Роберт Поповски. </a:t>
            </a:r>
          </a:p>
          <a:p>
            <a:r>
              <a:rPr lang="mk-MK" dirty="0" smtClean="0"/>
              <a:t>Во однос на другите заложби, тие беа прифатени во целост како што се предложени без заклучок за нивно доуредување. 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39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/>
          <a:lstStyle/>
          <a:p>
            <a:r>
              <a:rPr lang="mk-MK" dirty="0" smtClean="0"/>
              <a:t>Сумирање на дискусијата и заклучоци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327783" cy="4639569"/>
          </a:xfrm>
        </p:spPr>
        <p:txBody>
          <a:bodyPr>
            <a:normAutofit fontScale="92500" lnSpcReduction="20000"/>
          </a:bodyPr>
          <a:lstStyle/>
          <a:p>
            <a:r>
              <a:rPr lang="mk-MK" dirty="0" smtClean="0"/>
              <a:t>Финални заложби во оваа област (доставени во предвидениот рок и образец, дискутирани и прифатени): </a:t>
            </a:r>
          </a:p>
          <a:p>
            <a:pPr lvl="1"/>
            <a:r>
              <a:rPr lang="mk-MK" dirty="0" smtClean="0"/>
              <a:t>Изработка </a:t>
            </a:r>
            <a:r>
              <a:rPr lang="mk-MK" dirty="0"/>
              <a:t>и јавна достапност на регистар на државниот имот на </a:t>
            </a:r>
            <a:r>
              <a:rPr lang="mk-MK" dirty="0" smtClean="0"/>
              <a:t>РМ</a:t>
            </a:r>
          </a:p>
          <a:p>
            <a:pPr lvl="1"/>
            <a:r>
              <a:rPr lang="mk-MK" dirty="0" smtClean="0"/>
              <a:t>Задолжително објавување на основни информации за јавните набавки на веб-страниците на договорните органи </a:t>
            </a:r>
          </a:p>
          <a:p>
            <a:pPr lvl="1"/>
            <a:r>
              <a:rPr lang="mk-MK" dirty="0" smtClean="0"/>
              <a:t>Проактивно објавување на информациите од јавен карактер, унапредување на електронскиот пристап до информациите од јавен карактер и зголемување на свесноста на граѓаните... </a:t>
            </a:r>
          </a:p>
          <a:p>
            <a:pPr lvl="1"/>
            <a:r>
              <a:rPr lang="mk-MK" dirty="0" smtClean="0"/>
              <a:t>Основните податоци за регистрираните субјекти во ЦРМ да станат јавно бесплатно достапни на веб-страницата на ЦРМ</a:t>
            </a:r>
          </a:p>
          <a:p>
            <a:pPr lvl="1"/>
            <a:r>
              <a:rPr lang="mk-MK" dirty="0" smtClean="0"/>
              <a:t>Унапредување на ефикасноста во планирањето и трошењето буџетски средства</a:t>
            </a:r>
          </a:p>
          <a:p>
            <a:pPr lvl="1"/>
            <a:r>
              <a:rPr lang="mk-MK" dirty="0"/>
              <a:t>Унапредување на ефикасноста во планирањето и трошењето буџетски </a:t>
            </a:r>
            <a:r>
              <a:rPr lang="mk-MK" dirty="0" smtClean="0"/>
              <a:t>средства од донации, грантови и кредити </a:t>
            </a:r>
            <a:endParaRPr lang="mk-MK" dirty="0"/>
          </a:p>
          <a:p>
            <a:pPr lvl="1"/>
            <a:r>
              <a:rPr lang="mk-MK" dirty="0"/>
              <a:t>Унапредување на ефикасноста во планирањето и трошењето буџетски </a:t>
            </a:r>
            <a:r>
              <a:rPr lang="mk-MK" dirty="0" smtClean="0"/>
              <a:t>средства преку вклучување на граѓаните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85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/>
          <a:lstStyle/>
          <a:p>
            <a:r>
              <a:rPr lang="mk-MK" dirty="0"/>
              <a:t>Сумирање на дискусијата и заклучоци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057328" cy="4754475"/>
          </a:xfrm>
        </p:spPr>
        <p:txBody>
          <a:bodyPr>
            <a:normAutofit fontScale="92500" lnSpcReduction="10000"/>
          </a:bodyPr>
          <a:lstStyle/>
          <a:p>
            <a:r>
              <a:rPr lang="mk-MK" dirty="0" smtClean="0"/>
              <a:t>Во останатиот дел од дискусијата беа споменати неколку други предлози и идеи за заложби, за што беше заклучено нивните предлагачи во рокот до 16 мај 2018 година да ги формулираат во предвидениот формат на ОВП и да ги достават до лицата надлежни за тоа во МИОА (идеи за отворање на државниот архив, за пресек и детални информации за процесот на денационализација, мапирање на спомениците и на културното наследство и др.). </a:t>
            </a:r>
          </a:p>
          <a:p>
            <a:r>
              <a:rPr lang="mk-MK" dirty="0" smtClean="0"/>
              <a:t>Посебно беше заклучено и двете идеи за заложби од претставникот на ЗНМ да бидат изработени во предвидениот формат и доставени до МИОА </a:t>
            </a:r>
            <a:r>
              <a:rPr lang="mk-MK" dirty="0"/>
              <a:t>во определениот дополнителен </a:t>
            </a:r>
            <a:r>
              <a:rPr lang="mk-MK" dirty="0" smtClean="0"/>
              <a:t>рок (објавување основни информации за контакт, сопственост и уредништво на веб-порталите како што се објавува и за останатите медиуми и за  зголемување на транспарентноста на судовите преку формирање на прес-центри и сл.). </a:t>
            </a:r>
            <a:endParaRPr lang="mk-MK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4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pic>
        <p:nvPicPr>
          <p:cNvPr id="6" name="Content Placeholder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584" y="-415512"/>
            <a:ext cx="7560840" cy="74869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776" y="2543234"/>
            <a:ext cx="279647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89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679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  Заклучоци од работната група за транспарентност, отчетност и пристап до информации  09.05.2018   Фасилитатор:  Герман Филков   Центар за граѓански комуникации </vt:lpstr>
      <vt:lpstr>Тек на дискусијата </vt:lpstr>
      <vt:lpstr>Сумирање на дискусијата и заклучоци</vt:lpstr>
      <vt:lpstr>Сумирање на дискусијата и заклучоци</vt:lpstr>
      <vt:lpstr>Сумирање на дискусијата и заклучоци</vt:lpstr>
      <vt:lpstr>Сумирање на дискусијата и заклучоци</vt:lpstr>
      <vt:lpstr>Сумирање на дискусијата и заклучоци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Gordana Dimitrovska</dc:creator>
  <cp:lastModifiedBy>German</cp:lastModifiedBy>
  <cp:revision>34</cp:revision>
  <dcterms:created xsi:type="dcterms:W3CDTF">2018-04-30T10:32:30Z</dcterms:created>
  <dcterms:modified xsi:type="dcterms:W3CDTF">2018-05-09T17:38:05Z</dcterms:modified>
</cp:coreProperties>
</file>