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9" r:id="rId9"/>
    <p:sldId id="270" r:id="rId10"/>
    <p:sldId id="262" r:id="rId11"/>
    <p:sldId id="263" r:id="rId12"/>
    <p:sldId id="264" r:id="rId13"/>
    <p:sldId id="271" r:id="rId14"/>
    <p:sldId id="265" r:id="rId15"/>
    <p:sldId id="272" r:id="rId16"/>
    <p:sldId id="266" r:id="rId17"/>
    <p:sldId id="267" r:id="rId18"/>
    <p:sldId id="273" r:id="rId19"/>
  </p:sldIdLst>
  <p:sldSz cx="9144000" cy="6858000" type="screen4x3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99" autoAdjust="0"/>
  </p:normalViewPr>
  <p:slideViewPr>
    <p:cSldViewPr>
      <p:cViewPr varScale="1">
        <p:scale>
          <a:sx n="66" d="100"/>
          <a:sy n="66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9005E-0371-45D2-97FD-75BFF3CB391F}" type="datetimeFigureOut">
              <a:rPr lang="mk-MK" smtClean="0"/>
              <a:pPr/>
              <a:t>26.10.2015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k-M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486CC-55FE-4113-AAB0-7E75E56B412B}" type="slidenum">
              <a:rPr lang="mk-MK" smtClean="0"/>
              <a:pPr/>
              <a:t>‹#›</a:t>
            </a:fld>
            <a:endParaRPr lang="mk-M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486CC-55FE-4113-AAB0-7E75E56B412B}" type="slidenum">
              <a:rPr lang="mk-MK" smtClean="0"/>
              <a:pPr/>
              <a:t>1</a:t>
            </a:fld>
            <a:endParaRPr lang="mk-M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486CC-55FE-4113-AAB0-7E75E56B412B}" type="slidenum">
              <a:rPr lang="mk-MK" smtClean="0"/>
              <a:pPr/>
              <a:t>4</a:t>
            </a:fld>
            <a:endParaRPr lang="mk-M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D39F-2784-477A-9530-EEE01CA2C574}" type="datetime1">
              <a:rPr lang="mk-MK" smtClean="0"/>
              <a:t>26.10.2015</a:t>
            </a:fld>
            <a:endParaRPr lang="mk-MK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0" y="6381328"/>
            <a:ext cx="395536" cy="365125"/>
          </a:xfrm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fld id="{35BFC7C3-A9CB-4EF8-A5D2-92A0088B4720}" type="slidenum">
              <a:rPr lang="mk-MK" smtClean="0"/>
              <a:pPr/>
              <a:t>‹#›</a:t>
            </a:fld>
            <a:endParaRPr lang="mk-M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5740-ED91-4187-BDE9-0B8482B3B067}" type="datetime1">
              <a:rPr lang="mk-MK" smtClean="0"/>
              <a:t>26.10.2015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C7C3-A9CB-4EF8-A5D2-92A0088B4720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5EAA-7813-4FDD-8AE3-CC83C00E88C8}" type="datetime1">
              <a:rPr lang="mk-MK" smtClean="0"/>
              <a:t>26.10.2015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C7C3-A9CB-4EF8-A5D2-92A0088B4720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EBA5-A43D-4F71-B6E0-33B45F5048B5}" type="datetime1">
              <a:rPr lang="mk-MK" smtClean="0"/>
              <a:t>26.10.2015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81000" y="6376243"/>
            <a:ext cx="762000" cy="365125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35BFC7C3-A9CB-4EF8-A5D2-92A0088B4720}" type="slidenum">
              <a:rPr lang="mk-MK" smtClean="0"/>
              <a:pPr/>
              <a:t>‹#›</a:t>
            </a:fld>
            <a:endParaRPr lang="mk-M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F203-BE61-4336-A6BC-F9D8194B3A4E}" type="datetime1">
              <a:rPr lang="mk-MK" smtClean="0"/>
              <a:t>26.10.2015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C7C3-A9CB-4EF8-A5D2-92A0088B4720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0EA0-EFB0-4961-B3AA-5082FDB97797}" type="datetime1">
              <a:rPr lang="mk-MK" smtClean="0"/>
              <a:t>26.10.2015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C7C3-A9CB-4EF8-A5D2-92A0088B4720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D0AC-C6D6-4981-839D-51B4EA54BF2A}" type="datetime1">
              <a:rPr lang="mk-MK" smtClean="0"/>
              <a:t>26.10.2015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C7C3-A9CB-4EF8-A5D2-92A0088B4720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B1C1-DAF2-4F5D-965E-EC3E25774D53}" type="datetime1">
              <a:rPr lang="mk-MK" smtClean="0"/>
              <a:t>26.10.2015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381000" y="6309320"/>
            <a:ext cx="762000" cy="365125"/>
          </a:xfrm>
        </p:spPr>
        <p:txBody>
          <a:bodyPr/>
          <a:lstStyle>
            <a:lvl1pPr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fld id="{35BFC7C3-A9CB-4EF8-A5D2-92A0088B4720}" type="slidenum">
              <a:rPr lang="mk-MK" smtClean="0"/>
              <a:pPr/>
              <a:t>‹#›</a:t>
            </a:fld>
            <a:endParaRPr lang="mk-M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A759-B59E-4797-85DF-789C79694409}" type="datetime1">
              <a:rPr lang="mk-MK" smtClean="0"/>
              <a:t>26.10.2015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C7C3-A9CB-4EF8-A5D2-92A0088B4720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2FDE-74AB-471C-A062-83EF7300E449}" type="datetime1">
              <a:rPr lang="mk-MK" smtClean="0"/>
              <a:t>26.10.2015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C7C3-A9CB-4EF8-A5D2-92A0088B4720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B182-A41C-413B-AB6D-E8A68E8FB66A}" type="datetime1">
              <a:rPr lang="mk-MK" smtClean="0"/>
              <a:t>26.10.2015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5BFC7C3-A9CB-4EF8-A5D2-92A0088B4720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1C6DBC-4F49-471A-9CF4-942A236FA4DE}" type="datetime1">
              <a:rPr lang="mk-MK" smtClean="0"/>
              <a:t>26.10.2015</a:t>
            </a:fld>
            <a:endParaRPr lang="mk-MK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mk-M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BFC7C3-A9CB-4EF8-A5D2-92A0088B4720}" type="slidenum">
              <a:rPr lang="mk-MK" smtClean="0"/>
              <a:pPr/>
              <a:t>‹#›</a:t>
            </a:fld>
            <a:endParaRPr lang="mk-MK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632848" cy="1080120"/>
          </a:xfrm>
        </p:spPr>
        <p:txBody>
          <a:bodyPr>
            <a:normAutofit/>
          </a:bodyPr>
          <a:lstStyle/>
          <a:p>
            <a:pPr algn="ctr"/>
            <a:r>
              <a:rPr lang="mk-MK" sz="3200" b="1" dirty="0" smtClean="0"/>
              <a:t>ЕДУКАЦИЈА  ВО ОПШТА БОЛНИЦА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mk-MK" sz="3200" b="1" dirty="0" smtClean="0"/>
              <a:t>НОВО  МЕСТО</a:t>
            </a:r>
            <a:r>
              <a:rPr lang="en-US" sz="3200" b="1" dirty="0" smtClean="0"/>
              <a:t> </a:t>
            </a:r>
            <a:r>
              <a:rPr lang="mk-MK" sz="3200" b="1" dirty="0" smtClean="0"/>
              <a:t>-</a:t>
            </a:r>
            <a:r>
              <a:rPr lang="en-US" sz="3200" b="1" dirty="0" smtClean="0"/>
              <a:t> </a:t>
            </a:r>
            <a:r>
              <a:rPr lang="mk-MK" sz="3200" b="1" dirty="0" smtClean="0"/>
              <a:t>РЕПУБЛИКА СЛОВЕНИЈА</a:t>
            </a:r>
            <a:endParaRPr lang="mk-MK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61048"/>
            <a:ext cx="4716016" cy="2808312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 smtClean="0">
                <a:latin typeface="+mj-lt"/>
              </a:rPr>
              <a:t>SPLOSNA BOLNISNICA - NOVO MESTO	</a:t>
            </a:r>
          </a:p>
          <a:p>
            <a:pPr algn="ctr"/>
            <a:r>
              <a:rPr lang="en-US" sz="1800" b="1" dirty="0">
                <a:latin typeface="+mj-lt"/>
              </a:rPr>
              <a:t>S</a:t>
            </a:r>
            <a:r>
              <a:rPr lang="en-US" sz="1800" b="1" dirty="0" smtClean="0">
                <a:latin typeface="+mj-lt"/>
              </a:rPr>
              <a:t>MIHELSKA CESTA 1</a:t>
            </a:r>
          </a:p>
          <a:p>
            <a:pPr algn="ctr"/>
            <a:r>
              <a:rPr lang="en-US" sz="1800" b="1" dirty="0" smtClean="0">
                <a:latin typeface="+mj-lt"/>
              </a:rPr>
              <a:t>8000 NOVO MESTO</a:t>
            </a:r>
          </a:p>
          <a:p>
            <a:pPr algn="ctr"/>
            <a:endParaRPr lang="en-US" sz="1800" dirty="0" smtClean="0">
              <a:latin typeface="+mj-lt"/>
            </a:endParaRPr>
          </a:p>
          <a:p>
            <a:pPr algn="ctr"/>
            <a:r>
              <a:rPr lang="mk-MK" sz="1800" b="1" dirty="0" smtClean="0">
                <a:latin typeface="+mj-lt"/>
              </a:rPr>
              <a:t>АВГУСТ</a:t>
            </a:r>
            <a:r>
              <a:rPr lang="en-US" sz="1800" b="1" dirty="0" smtClean="0">
                <a:latin typeface="+mj-lt"/>
              </a:rPr>
              <a:t> </a:t>
            </a:r>
            <a:r>
              <a:rPr lang="mk-MK" sz="1800" b="1" dirty="0" smtClean="0">
                <a:latin typeface="+mj-lt"/>
              </a:rPr>
              <a:t>-</a:t>
            </a:r>
            <a:r>
              <a:rPr lang="en-US" sz="1800" b="1" dirty="0" smtClean="0">
                <a:latin typeface="+mj-lt"/>
              </a:rPr>
              <a:t> </a:t>
            </a:r>
            <a:r>
              <a:rPr lang="mk-MK" sz="1800" b="1" dirty="0" smtClean="0">
                <a:latin typeface="+mj-lt"/>
              </a:rPr>
              <a:t>СЕПТЕМВРИ 2015 </a:t>
            </a:r>
          </a:p>
          <a:p>
            <a:pPr algn="ctr"/>
            <a:r>
              <a:rPr lang="mk-MK" sz="1800" b="1" dirty="0" smtClean="0">
                <a:latin typeface="+mj-lt"/>
              </a:rPr>
              <a:t>ДАНЧЕ </a:t>
            </a:r>
            <a:r>
              <a:rPr lang="en-US" sz="1800" b="1" dirty="0" smtClean="0">
                <a:latin typeface="+mj-lt"/>
              </a:rPr>
              <a:t> </a:t>
            </a:r>
            <a:r>
              <a:rPr lang="mk-MK" sz="1800" b="1" dirty="0" smtClean="0">
                <a:latin typeface="+mj-lt"/>
              </a:rPr>
              <a:t>ДАНОСКИ</a:t>
            </a:r>
          </a:p>
          <a:p>
            <a:pPr algn="ctr"/>
            <a:r>
              <a:rPr lang="mk-MK" sz="1800" b="1" dirty="0" smtClean="0">
                <a:latin typeface="+mj-lt"/>
              </a:rPr>
              <a:t>СПЕЦ.РАДИОЛОШКИ ТЕХНОЛОГ</a:t>
            </a:r>
          </a:p>
          <a:p>
            <a:pPr algn="ctr"/>
            <a:r>
              <a:rPr lang="mk-MK" sz="1800" b="1" dirty="0" smtClean="0">
                <a:latin typeface="+mj-lt"/>
              </a:rPr>
              <a:t>ЈЗУ ОПШТА БОЛИЦА - ВЕЛЕС</a:t>
            </a:r>
            <a:endParaRPr lang="mk-MK" sz="1800" b="1" dirty="0">
              <a:latin typeface="+mj-lt"/>
            </a:endParaRPr>
          </a:p>
        </p:txBody>
      </p:sp>
      <p:pic>
        <p:nvPicPr>
          <p:cNvPr id="5" name="Picture 4" descr="LOGO_MZ_FINAL-e135601863469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6165304"/>
            <a:ext cx="4000500" cy="6477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C7C3-A9CB-4EF8-A5D2-92A0088B4720}" type="slidenum">
              <a:rPr lang="mk-MK" smtClean="0"/>
              <a:pPr/>
              <a:t>1</a:t>
            </a:fld>
            <a:endParaRPr lang="mk-M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864096"/>
          </a:xfrm>
        </p:spPr>
        <p:txBody>
          <a:bodyPr>
            <a:normAutofit/>
          </a:bodyPr>
          <a:lstStyle/>
          <a:p>
            <a:pPr algn="just"/>
            <a:r>
              <a:rPr lang="mk-MK" sz="1800" dirty="0" smtClean="0">
                <a:latin typeface="+mj-lt"/>
              </a:rPr>
              <a:t>Контрасот за изведување на снимањата се чува во посебна просторија на 37 степена. Во истата просторија  има кревет и прибор за реанимација</a:t>
            </a:r>
            <a:endParaRPr lang="mk-MK" sz="1800" dirty="0">
              <a:latin typeface="+mj-lt"/>
            </a:endParaRPr>
          </a:p>
        </p:txBody>
      </p:sp>
      <p:pic>
        <p:nvPicPr>
          <p:cNvPr id="4" name="Picture 3" descr="lenovo 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1916832"/>
            <a:ext cx="2700300" cy="3600400"/>
          </a:xfrm>
          <a:prstGeom prst="rect">
            <a:avLst/>
          </a:prstGeom>
        </p:spPr>
      </p:pic>
      <p:pic>
        <p:nvPicPr>
          <p:cNvPr id="5" name="Picture 4" descr="lenovo 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916832"/>
            <a:ext cx="2700300" cy="3600400"/>
          </a:xfrm>
          <a:prstGeom prst="rect">
            <a:avLst/>
          </a:prstGeom>
        </p:spPr>
      </p:pic>
      <p:pic>
        <p:nvPicPr>
          <p:cNvPr id="6" name="Picture 5" descr="lenovo 1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916832"/>
            <a:ext cx="2700300" cy="3600400"/>
          </a:xfrm>
          <a:prstGeom prst="rect">
            <a:avLst/>
          </a:prstGeom>
        </p:spPr>
      </p:pic>
      <p:pic>
        <p:nvPicPr>
          <p:cNvPr id="7" name="Picture 6" descr="LOGO_MZ_FINAL-e135601863469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6165304"/>
            <a:ext cx="4000500" cy="6477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C7C3-A9CB-4EF8-A5D2-92A0088B4720}" type="slidenum">
              <a:rPr lang="mk-MK" smtClean="0"/>
              <a:pPr/>
              <a:t>10</a:t>
            </a:fld>
            <a:endParaRPr lang="mk-MK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342584" cy="720079"/>
          </a:xfrm>
        </p:spPr>
        <p:txBody>
          <a:bodyPr>
            <a:normAutofit/>
          </a:bodyPr>
          <a:lstStyle/>
          <a:p>
            <a:pPr algn="ctr"/>
            <a:r>
              <a:rPr lang="mk-MK" sz="2800" dirty="0" smtClean="0"/>
              <a:t>УРГЕНТНА</a:t>
            </a:r>
            <a:r>
              <a:rPr lang="mk-MK" sz="2400" dirty="0" smtClean="0"/>
              <a:t> </a:t>
            </a:r>
            <a:r>
              <a:rPr lang="mk-MK" sz="2800" dirty="0" smtClean="0"/>
              <a:t>ДИЈАГНОСТИКА</a:t>
            </a:r>
            <a:endParaRPr lang="mk-MK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064896" cy="19442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mk-MK" sz="1800" b="1" dirty="0" smtClean="0">
                <a:latin typeface="+mj-lt"/>
              </a:rPr>
              <a:t>Апарат плафостат </a:t>
            </a:r>
            <a:r>
              <a:rPr lang="en-US" sz="1800" b="1" dirty="0" smtClean="0">
                <a:latin typeface="+mj-lt"/>
              </a:rPr>
              <a:t>SIEMENS </a:t>
            </a:r>
            <a:r>
              <a:rPr lang="mk-MK" sz="1800" dirty="0" smtClean="0">
                <a:latin typeface="+mj-lt"/>
              </a:rPr>
              <a:t>за сите редовни снимања на скелет и плуќа</a:t>
            </a:r>
            <a:r>
              <a:rPr lang="en-US" sz="1800" dirty="0" smtClean="0">
                <a:latin typeface="+mj-lt"/>
              </a:rPr>
              <a:t>.</a:t>
            </a:r>
            <a:endParaRPr lang="mk-MK" sz="1800" dirty="0" smtClean="0">
              <a:latin typeface="+mj-lt"/>
            </a:endParaRPr>
          </a:p>
          <a:p>
            <a:pPr algn="just"/>
            <a:r>
              <a:rPr lang="mk-MK" sz="1800" b="1" dirty="0" smtClean="0">
                <a:latin typeface="+mj-lt"/>
              </a:rPr>
              <a:t>Апарат </a:t>
            </a:r>
            <a:r>
              <a:rPr lang="en-US" sz="1800" b="1" dirty="0" smtClean="0">
                <a:latin typeface="+mj-lt"/>
              </a:rPr>
              <a:t>PHILLIPS</a:t>
            </a:r>
            <a:r>
              <a:rPr lang="mk-MK" sz="1800" b="1" dirty="0" smtClean="0">
                <a:latin typeface="+mj-lt"/>
              </a:rPr>
              <a:t> </a:t>
            </a:r>
            <a:r>
              <a:rPr lang="mk-MK" sz="1800" dirty="0" smtClean="0">
                <a:latin typeface="+mj-lt"/>
              </a:rPr>
              <a:t>за траума скелет и плуќа</a:t>
            </a:r>
            <a:r>
              <a:rPr lang="en-US" sz="1800" dirty="0" smtClean="0">
                <a:latin typeface="+mj-lt"/>
              </a:rPr>
              <a:t>.</a:t>
            </a:r>
            <a:endParaRPr lang="mk-MK" sz="1800" dirty="0" smtClean="0">
              <a:latin typeface="+mj-lt"/>
            </a:endParaRPr>
          </a:p>
          <a:p>
            <a:pPr algn="just"/>
            <a:r>
              <a:rPr lang="mk-MK" sz="1800" dirty="0" smtClean="0">
                <a:latin typeface="+mj-lt"/>
              </a:rPr>
              <a:t>Снимањата се вршат на касети со дигитални фолии кои издржуват до 1500 експозиции (5 години).</a:t>
            </a:r>
            <a:r>
              <a:rPr lang="en-US" sz="1800" dirty="0" smtClean="0">
                <a:latin typeface="+mj-lt"/>
              </a:rPr>
              <a:t> </a:t>
            </a:r>
            <a:r>
              <a:rPr lang="mk-MK" sz="1800" dirty="0" smtClean="0">
                <a:latin typeface="+mj-lt"/>
              </a:rPr>
              <a:t>Потоа касетата се става во штампач каде се впишуваат податоците на пациентот, ознака и кој снимал.</a:t>
            </a:r>
            <a:r>
              <a:rPr lang="en-US" sz="1800" dirty="0" smtClean="0">
                <a:latin typeface="+mj-lt"/>
              </a:rPr>
              <a:t> </a:t>
            </a:r>
            <a:r>
              <a:rPr lang="mk-MK" sz="1800" dirty="0" smtClean="0">
                <a:latin typeface="+mj-lt"/>
              </a:rPr>
              <a:t>Касетата со дотерана снимка се штампа ласерски во </a:t>
            </a:r>
            <a:r>
              <a:rPr lang="en-US" sz="1800" b="1" dirty="0" smtClean="0">
                <a:latin typeface="+mj-lt"/>
              </a:rPr>
              <a:t>FUJI FCR 500</a:t>
            </a:r>
            <a:r>
              <a:rPr lang="en-US" sz="1800" dirty="0" smtClean="0">
                <a:latin typeface="+mj-lt"/>
              </a:rPr>
              <a:t>.</a:t>
            </a:r>
            <a:endParaRPr lang="mk-MK" sz="1800" dirty="0" smtClean="0">
              <a:latin typeface="+mj-lt"/>
            </a:endParaRPr>
          </a:p>
          <a:p>
            <a:pPr algn="just"/>
            <a:r>
              <a:rPr lang="mk-MK" sz="1800" dirty="0" smtClean="0">
                <a:latin typeface="+mj-lt"/>
              </a:rPr>
              <a:t>Филипсовиот апарат многу ја олеснува работата со својата манипулативност за тешко подвижните пациенти.</a:t>
            </a:r>
          </a:p>
          <a:p>
            <a:pPr algn="l"/>
            <a:endParaRPr lang="mk-MK" sz="1800" dirty="0" smtClean="0">
              <a:latin typeface="+mj-lt"/>
            </a:endParaRPr>
          </a:p>
          <a:p>
            <a:endParaRPr lang="mk-MK" sz="2000" dirty="0"/>
          </a:p>
        </p:txBody>
      </p:sp>
      <p:pic>
        <p:nvPicPr>
          <p:cNvPr id="5" name="Picture 4" descr="image-8e4593ba9c2813bfe201943e56bceae342d8b001f00d91590da98b7afe468426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212976"/>
            <a:ext cx="2160240" cy="2880320"/>
          </a:xfrm>
          <a:prstGeom prst="rect">
            <a:avLst/>
          </a:prstGeom>
        </p:spPr>
      </p:pic>
      <p:pic>
        <p:nvPicPr>
          <p:cNvPr id="6" name="Picture 5" descr="image-9d6b24bbd02e303ea73b311a4c2ce051a4d18ce57cd167f0711231d57ae1ac0e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212976"/>
            <a:ext cx="2160240" cy="2880320"/>
          </a:xfrm>
          <a:prstGeom prst="rect">
            <a:avLst/>
          </a:prstGeom>
        </p:spPr>
      </p:pic>
      <p:pic>
        <p:nvPicPr>
          <p:cNvPr id="7" name="Picture 6" descr="LOGO_MZ_FINAL-e135601863469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6165304"/>
            <a:ext cx="4000500" cy="6477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C7C3-A9CB-4EF8-A5D2-92A0088B4720}" type="slidenum">
              <a:rPr lang="mk-MK" smtClean="0"/>
              <a:pPr/>
              <a:t>11</a:t>
            </a:fld>
            <a:endParaRPr lang="mk-MK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8892480" cy="936103"/>
          </a:xfrm>
        </p:spPr>
        <p:txBody>
          <a:bodyPr>
            <a:normAutofit/>
          </a:bodyPr>
          <a:lstStyle/>
          <a:p>
            <a:pPr algn="ctr"/>
            <a:r>
              <a:rPr lang="mk-MK" sz="2800" dirty="0" smtClean="0"/>
              <a:t>ДИЈАГНОСТИКА ЗА КОНТРАСНИ МЕТОДИ ПОД СКОПИЈА</a:t>
            </a:r>
            <a:endParaRPr lang="mk-MK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8568952" cy="5328592"/>
          </a:xfrm>
        </p:spPr>
        <p:txBody>
          <a:bodyPr>
            <a:normAutofit/>
          </a:bodyPr>
          <a:lstStyle/>
          <a:p>
            <a:pPr algn="l"/>
            <a:r>
              <a:rPr lang="mk-MK" sz="1800" b="1" dirty="0" smtClean="0">
                <a:latin typeface="+mj-lt"/>
              </a:rPr>
              <a:t>Апарат </a:t>
            </a:r>
            <a:r>
              <a:rPr lang="en-US" sz="1800" b="1" dirty="0" smtClean="0">
                <a:latin typeface="+mj-lt"/>
              </a:rPr>
              <a:t>SIEMENS Axiom Luminos Drf</a:t>
            </a:r>
            <a:endParaRPr lang="mk-MK" sz="1800" b="1" dirty="0" smtClean="0">
              <a:latin typeface="+mj-lt"/>
            </a:endParaRPr>
          </a:p>
          <a:p>
            <a:pPr algn="l"/>
            <a:r>
              <a:rPr lang="mk-MK" sz="1800" dirty="0" smtClean="0">
                <a:latin typeface="+mj-lt"/>
              </a:rPr>
              <a:t>Се прави</a:t>
            </a:r>
            <a:r>
              <a:rPr lang="en-US" sz="1800" dirty="0" smtClean="0">
                <a:latin typeface="+mj-lt"/>
              </a:rPr>
              <a:t>: IVU,HSG, RETROGRADNA URETROCISTOGRAFIJA,</a:t>
            </a:r>
          </a:p>
          <a:p>
            <a:pPr algn="l"/>
            <a:r>
              <a:rPr lang="mk-MK" sz="1800" dirty="0" smtClean="0">
                <a:latin typeface="+mj-lt"/>
              </a:rPr>
              <a:t>Пред опертивни трауми на колено, карлица и р</a:t>
            </a:r>
            <a:r>
              <a:rPr lang="en-US" sz="1800" dirty="0" smtClean="0">
                <a:latin typeface="+mj-lt"/>
              </a:rPr>
              <a:t>’</a:t>
            </a:r>
            <a:r>
              <a:rPr lang="mk-MK" sz="1800" dirty="0" smtClean="0">
                <a:latin typeface="+mj-lt"/>
              </a:rPr>
              <a:t>бетен столб.</a:t>
            </a:r>
          </a:p>
          <a:p>
            <a:pPr algn="l"/>
            <a:r>
              <a:rPr lang="mk-MK" sz="1800" dirty="0" smtClean="0">
                <a:latin typeface="+mj-lt"/>
              </a:rPr>
              <a:t>Постоперативни снимања со вградени имплатанти.</a:t>
            </a:r>
          </a:p>
          <a:p>
            <a:pPr algn="l"/>
            <a:endParaRPr lang="mk-MK" sz="1800" dirty="0" smtClean="0">
              <a:latin typeface="+mj-lt"/>
            </a:endParaRPr>
          </a:p>
          <a:p>
            <a:pPr algn="l"/>
            <a:r>
              <a:rPr lang="mk-MK" sz="1800" dirty="0" smtClean="0">
                <a:latin typeface="+mj-lt"/>
              </a:rPr>
              <a:t>Апаратот работи со кристални детектори (плоча). Се става маркер челично топче од лагер со позната големина - за карлица и колено.</a:t>
            </a:r>
          </a:p>
          <a:p>
            <a:pPr algn="l"/>
            <a:r>
              <a:rPr lang="mk-MK" sz="1800" dirty="0" smtClean="0">
                <a:latin typeface="+mj-lt"/>
              </a:rPr>
              <a:t>Се позиционира бараниот дел под скопија, се добива совршена снимка која додатно се обработува.</a:t>
            </a:r>
          </a:p>
          <a:p>
            <a:pPr algn="l"/>
            <a:r>
              <a:rPr lang="mk-MK" sz="1800" dirty="0" smtClean="0">
                <a:latin typeface="+mj-lt"/>
              </a:rPr>
              <a:t>Снимките се штампаат ласерски преку </a:t>
            </a:r>
            <a:r>
              <a:rPr lang="en-US" sz="1800" b="1" dirty="0" smtClean="0">
                <a:latin typeface="+mj-lt"/>
              </a:rPr>
              <a:t>DRY PIX FUJI FILM PLUS</a:t>
            </a:r>
            <a:r>
              <a:rPr lang="mk-MK" sz="1800" b="1" dirty="0" smtClean="0">
                <a:latin typeface="+mj-lt"/>
              </a:rPr>
              <a:t> </a:t>
            </a:r>
            <a:r>
              <a:rPr lang="mk-MK" sz="1800" dirty="0" smtClean="0">
                <a:latin typeface="+mj-lt"/>
              </a:rPr>
              <a:t>и истите се снимаат на </a:t>
            </a:r>
            <a:r>
              <a:rPr lang="en-US" sz="1800" dirty="0" smtClean="0">
                <a:latin typeface="+mj-lt"/>
              </a:rPr>
              <a:t>CD</a:t>
            </a:r>
            <a:r>
              <a:rPr lang="mk-MK" sz="1800" dirty="0" smtClean="0">
                <a:latin typeface="+mj-lt"/>
              </a:rPr>
              <a:t> за пациент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b="1" dirty="0" smtClean="0">
                <a:latin typeface="+mj-lt"/>
              </a:rPr>
              <a:t>PAKS</a:t>
            </a:r>
            <a:r>
              <a:rPr lang="mk-MK" sz="1800" dirty="0" smtClean="0">
                <a:latin typeface="+mj-lt"/>
              </a:rPr>
              <a:t>.</a:t>
            </a:r>
            <a:endParaRPr lang="en-US" sz="1800" dirty="0" smtClean="0">
              <a:latin typeface="+mj-lt"/>
            </a:endParaRPr>
          </a:p>
          <a:p>
            <a:pPr algn="l"/>
            <a:endParaRPr lang="mk-MK" sz="1800" dirty="0">
              <a:latin typeface="+mj-lt"/>
            </a:endParaRPr>
          </a:p>
        </p:txBody>
      </p:sp>
      <p:pic>
        <p:nvPicPr>
          <p:cNvPr id="4" name="Picture 3" descr="LOGO_MZ_FINAL-e135601863469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6165304"/>
            <a:ext cx="4000500" cy="6477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C7C3-A9CB-4EF8-A5D2-92A0088B4720}" type="slidenum">
              <a:rPr lang="mk-MK" smtClean="0"/>
              <a:pPr/>
              <a:t>12</a:t>
            </a:fld>
            <a:endParaRPr lang="mk-MK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-0771ed205263ecf96db8c49fde48c87564bd372113ba6b78fca879b5f28da24f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5184576" cy="3888432"/>
          </a:xfrm>
          <a:prstGeom prst="rect">
            <a:avLst/>
          </a:prstGeom>
        </p:spPr>
      </p:pic>
      <p:pic>
        <p:nvPicPr>
          <p:cNvPr id="5" name="Picture 4" descr="image-8006fb749a0160fc3064d0d28b0c9b2ed4e50f79dde537e9fd88da0a5d7d0830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0132" y="1268760"/>
            <a:ext cx="2916324" cy="3888432"/>
          </a:xfrm>
          <a:prstGeom prst="rect">
            <a:avLst/>
          </a:prstGeom>
        </p:spPr>
      </p:pic>
      <p:pic>
        <p:nvPicPr>
          <p:cNvPr id="6" name="Picture 5" descr="LOGO_MZ_FINAL-e135601863469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6165304"/>
            <a:ext cx="4000500" cy="6477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C7C3-A9CB-4EF8-A5D2-92A0088B4720}" type="slidenum">
              <a:rPr lang="mk-MK" smtClean="0"/>
              <a:pPr/>
              <a:t>13</a:t>
            </a:fld>
            <a:endParaRPr lang="mk-MK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0648"/>
            <a:ext cx="8892480" cy="129614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MAMOGRAFIJA</a:t>
            </a:r>
            <a:r>
              <a:rPr lang="mk-MK" sz="2800" dirty="0" smtClean="0"/>
              <a:t/>
            </a:r>
            <a:br>
              <a:rPr lang="mk-MK" sz="2800" dirty="0" smtClean="0"/>
            </a:br>
            <a:r>
              <a:rPr lang="mk-MK" sz="2800" dirty="0" smtClean="0"/>
              <a:t>ЗДРАВЕН ДОМ - НОВО МЕСТО</a:t>
            </a:r>
            <a:br>
              <a:rPr lang="mk-MK" sz="2800" dirty="0" smtClean="0"/>
            </a:br>
            <a:r>
              <a:rPr lang="mk-MK" sz="2800" dirty="0" smtClean="0"/>
              <a:t>Амбуланта за бели дробови, срце и дојка</a:t>
            </a:r>
            <a:endParaRPr lang="mk-MK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820472" cy="4896544"/>
          </a:xfrm>
        </p:spPr>
        <p:txBody>
          <a:bodyPr>
            <a:normAutofit lnSpcReduction="10000"/>
          </a:bodyPr>
          <a:lstStyle/>
          <a:p>
            <a:pPr algn="l"/>
            <a:r>
              <a:rPr lang="mk-MK" sz="2000" dirty="0" smtClean="0">
                <a:latin typeface="+mj-lt"/>
              </a:rPr>
              <a:t>Од 2009 имаат дигитален апарат </a:t>
            </a:r>
            <a:r>
              <a:rPr lang="en-US" sz="2000" b="1" dirty="0" smtClean="0">
                <a:latin typeface="+mj-lt"/>
              </a:rPr>
              <a:t>General Electric</a:t>
            </a:r>
            <a:r>
              <a:rPr lang="mk-MK" sz="2000" b="1" dirty="0" smtClean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JE. </a:t>
            </a:r>
            <a:r>
              <a:rPr lang="mk-MK" sz="2000" dirty="0" smtClean="0">
                <a:latin typeface="+mj-lt"/>
              </a:rPr>
              <a:t>Работат само со закажани термини.</a:t>
            </a:r>
            <a:r>
              <a:rPr lang="en-US" sz="2000" dirty="0" smtClean="0">
                <a:latin typeface="+mj-lt"/>
              </a:rPr>
              <a:t> </a:t>
            </a:r>
          </a:p>
          <a:p>
            <a:pPr algn="l"/>
            <a:endParaRPr lang="en-US" sz="2000" dirty="0" smtClean="0">
              <a:latin typeface="+mj-lt"/>
            </a:endParaRPr>
          </a:p>
          <a:p>
            <a:pPr algn="l"/>
            <a:r>
              <a:rPr lang="mk-MK" sz="2000" dirty="0" smtClean="0">
                <a:latin typeface="+mj-lt"/>
              </a:rPr>
              <a:t>Време на чекање</a:t>
            </a:r>
            <a:r>
              <a:rPr lang="en-US" sz="2000" dirty="0" smtClean="0">
                <a:latin typeface="+mj-lt"/>
              </a:rPr>
              <a:t>:</a:t>
            </a:r>
            <a:endParaRPr lang="mk-MK" sz="2000" dirty="0" smtClean="0">
              <a:latin typeface="+mj-lt"/>
            </a:endParaRPr>
          </a:p>
          <a:p>
            <a:pPr algn="l"/>
            <a:r>
              <a:rPr lang="mk-MK" sz="2000" dirty="0" smtClean="0">
                <a:latin typeface="+mj-lt"/>
              </a:rPr>
              <a:t>Животно загрозени </a:t>
            </a:r>
            <a:r>
              <a:rPr lang="en-US" sz="2000" dirty="0" smtClean="0">
                <a:latin typeface="+mj-lt"/>
              </a:rPr>
              <a:t>-</a:t>
            </a:r>
            <a:r>
              <a:rPr lang="mk-MK" sz="2000" dirty="0" smtClean="0">
                <a:latin typeface="+mj-lt"/>
              </a:rPr>
              <a:t> 24 часа</a:t>
            </a:r>
          </a:p>
          <a:p>
            <a:pPr algn="l"/>
            <a:r>
              <a:rPr lang="mk-MK" sz="2000" dirty="0" smtClean="0">
                <a:latin typeface="+mj-lt"/>
              </a:rPr>
              <a:t>Итни </a:t>
            </a:r>
            <a:r>
              <a:rPr lang="en-US" sz="2000" dirty="0" smtClean="0">
                <a:latin typeface="+mj-lt"/>
              </a:rPr>
              <a:t>-</a:t>
            </a:r>
            <a:r>
              <a:rPr lang="mk-MK" sz="2000" dirty="0" smtClean="0">
                <a:latin typeface="+mj-lt"/>
              </a:rPr>
              <a:t> до 3 месеци</a:t>
            </a:r>
          </a:p>
          <a:p>
            <a:pPr algn="l"/>
            <a:r>
              <a:rPr lang="mk-MK" sz="2000" dirty="0" smtClean="0">
                <a:latin typeface="+mj-lt"/>
              </a:rPr>
              <a:t>Редовни </a:t>
            </a:r>
            <a:r>
              <a:rPr lang="en-US" sz="2000" dirty="0" smtClean="0">
                <a:latin typeface="+mj-lt"/>
              </a:rPr>
              <a:t>-</a:t>
            </a:r>
            <a:r>
              <a:rPr lang="mk-MK" sz="2000" dirty="0" smtClean="0">
                <a:latin typeface="+mj-lt"/>
              </a:rPr>
              <a:t> 2 до 3 години</a:t>
            </a:r>
            <a:endParaRPr lang="en-US" sz="2000" dirty="0" smtClean="0">
              <a:latin typeface="+mj-lt"/>
            </a:endParaRPr>
          </a:p>
          <a:p>
            <a:pPr algn="l"/>
            <a:endParaRPr lang="mk-MK" sz="2000" dirty="0" smtClean="0">
              <a:latin typeface="+mj-lt"/>
            </a:endParaRPr>
          </a:p>
          <a:p>
            <a:pPr algn="l"/>
            <a:r>
              <a:rPr lang="mk-MK" sz="2000" dirty="0" smtClean="0">
                <a:latin typeface="+mj-lt"/>
              </a:rPr>
              <a:t>Направените дигитални снимки радиологот ги добива на монитор, ги анализира и ги сместува во </a:t>
            </a:r>
            <a:r>
              <a:rPr lang="en-US" sz="2000" b="1" dirty="0" smtClean="0">
                <a:latin typeface="+mj-lt"/>
              </a:rPr>
              <a:t>PAKS</a:t>
            </a:r>
            <a:r>
              <a:rPr lang="mk-MK" sz="2000" dirty="0" smtClean="0">
                <a:latin typeface="+mj-lt"/>
              </a:rPr>
              <a:t> во историјата на пациентката.</a:t>
            </a:r>
          </a:p>
          <a:p>
            <a:pPr algn="l"/>
            <a:r>
              <a:rPr lang="mk-MK" sz="2000" dirty="0" smtClean="0">
                <a:latin typeface="+mj-lt"/>
              </a:rPr>
              <a:t>Резултатите ги праќаат по пошта во рок од 10 до 20 дена.</a:t>
            </a:r>
          </a:p>
          <a:p>
            <a:pPr algn="l"/>
            <a:r>
              <a:rPr lang="mk-MK" sz="2000" dirty="0" smtClean="0">
                <a:latin typeface="+mj-lt"/>
              </a:rPr>
              <a:t>По потреба се закажува термин за ЕХО или контрола.</a:t>
            </a:r>
          </a:p>
          <a:p>
            <a:pPr algn="l"/>
            <a:r>
              <a:rPr lang="mk-MK" sz="2000" dirty="0" smtClean="0">
                <a:latin typeface="+mj-lt"/>
              </a:rPr>
              <a:t>Технологот во текот на снимањето може да ги види старите снимки хронолошки.</a:t>
            </a:r>
          </a:p>
          <a:p>
            <a:endParaRPr lang="mk-MK" sz="2000" dirty="0"/>
          </a:p>
        </p:txBody>
      </p:sp>
      <p:pic>
        <p:nvPicPr>
          <p:cNvPr id="4" name="Picture 3" descr="LOGO_MZ_FINAL-e135601863469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6165676"/>
            <a:ext cx="4000500" cy="6477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C7C3-A9CB-4EF8-A5D2-92A0088B4720}" type="slidenum">
              <a:rPr lang="mk-MK" smtClean="0"/>
              <a:pPr/>
              <a:t>14</a:t>
            </a:fld>
            <a:endParaRPr lang="mk-MK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-a089b38b12e501c1de5ecb037ede6efc5a97383e6fbef890e0f636d263656f2e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4028" y="1052736"/>
            <a:ext cx="3564396" cy="4752528"/>
          </a:xfrm>
          <a:prstGeom prst="rect">
            <a:avLst/>
          </a:prstGeom>
        </p:spPr>
      </p:pic>
      <p:pic>
        <p:nvPicPr>
          <p:cNvPr id="6" name="Picture 5" descr="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052735"/>
            <a:ext cx="3600400" cy="4800533"/>
          </a:xfrm>
          <a:prstGeom prst="rect">
            <a:avLst/>
          </a:prstGeom>
        </p:spPr>
      </p:pic>
      <p:pic>
        <p:nvPicPr>
          <p:cNvPr id="7" name="Picture 6" descr="LOGO_MZ_FINAL-e135601863469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6165304"/>
            <a:ext cx="4000500" cy="6477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C7C3-A9CB-4EF8-A5D2-92A0088B4720}" type="slidenum">
              <a:rPr lang="mk-MK" smtClean="0"/>
              <a:pPr/>
              <a:t>15</a:t>
            </a:fld>
            <a:endParaRPr lang="mk-M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8964488" cy="936103"/>
          </a:xfrm>
        </p:spPr>
        <p:txBody>
          <a:bodyPr>
            <a:normAutofit/>
          </a:bodyPr>
          <a:lstStyle/>
          <a:p>
            <a:pPr algn="ctr"/>
            <a:r>
              <a:rPr lang="mk-MK" sz="2800" dirty="0" smtClean="0"/>
              <a:t>СНИМАЊЕ НА БЕЛИ ДРОБОВИ</a:t>
            </a:r>
            <a:r>
              <a:rPr lang="en-US" sz="2800" dirty="0" smtClean="0"/>
              <a:t> </a:t>
            </a:r>
            <a:r>
              <a:rPr lang="mk-MK" sz="2800" dirty="0" smtClean="0"/>
              <a:t>ВО АТД</a:t>
            </a:r>
            <a:endParaRPr lang="mk-MK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568951" cy="18002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mk-MK" sz="2000" b="1" dirty="0" smtClean="0">
                <a:latin typeface="+mj-lt"/>
              </a:rPr>
              <a:t>Апарат </a:t>
            </a:r>
            <a:r>
              <a:rPr lang="en-US" sz="2000" b="1" dirty="0" smtClean="0">
                <a:latin typeface="+mj-lt"/>
              </a:rPr>
              <a:t>GE </a:t>
            </a:r>
            <a:r>
              <a:rPr lang="mk-MK" sz="2000" b="1" dirty="0" smtClean="0">
                <a:latin typeface="+mj-lt"/>
              </a:rPr>
              <a:t>со дигитален детектор.</a:t>
            </a:r>
          </a:p>
          <a:p>
            <a:pPr algn="l"/>
            <a:r>
              <a:rPr lang="mk-MK" sz="2000" dirty="0" smtClean="0">
                <a:latin typeface="+mj-lt"/>
              </a:rPr>
              <a:t>Се наоѓа веднаш до дијагностика за дојка.</a:t>
            </a:r>
          </a:p>
          <a:p>
            <a:pPr algn="l"/>
            <a:r>
              <a:rPr lang="mk-MK" sz="2000" dirty="0" smtClean="0">
                <a:latin typeface="+mj-lt"/>
              </a:rPr>
              <a:t>Детекторот може да се изади од носачот и да се постави во кревет или количка.</a:t>
            </a:r>
          </a:p>
          <a:p>
            <a:pPr algn="l"/>
            <a:r>
              <a:rPr lang="mk-MK" sz="2000" dirty="0" smtClean="0">
                <a:latin typeface="+mj-lt"/>
              </a:rPr>
              <a:t>Снимките се дотеруваат дигитално према барањето на радиологот.</a:t>
            </a:r>
            <a:r>
              <a:rPr lang="en-US" sz="2000" dirty="0" smtClean="0">
                <a:latin typeface="+mj-lt"/>
              </a:rPr>
              <a:t> </a:t>
            </a:r>
            <a:r>
              <a:rPr lang="mk-MK" sz="2000" dirty="0" smtClean="0">
                <a:latin typeface="+mj-lt"/>
              </a:rPr>
              <a:t>Може да се направи и двојна експозиција при што се добива тројна снимка.</a:t>
            </a:r>
            <a:r>
              <a:rPr lang="en-US" sz="2000" dirty="0" smtClean="0">
                <a:latin typeface="+mj-lt"/>
              </a:rPr>
              <a:t> </a:t>
            </a:r>
            <a:r>
              <a:rPr lang="mk-MK" sz="2000" dirty="0" smtClean="0">
                <a:latin typeface="+mj-lt"/>
              </a:rPr>
              <a:t>Класична и да се издвои паренхимоти ребрата.</a:t>
            </a:r>
            <a:endParaRPr lang="mk-MK" sz="2000" dirty="0">
              <a:latin typeface="+mj-lt"/>
            </a:endParaRPr>
          </a:p>
        </p:txBody>
      </p:sp>
      <p:pic>
        <p:nvPicPr>
          <p:cNvPr id="4" name="Picture 3" descr="image-b62551fd2ac47f08d3baf474eb950962506fa4f1cb2f61313873fbca9fa8c18e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924944"/>
            <a:ext cx="2351238" cy="3134984"/>
          </a:xfrm>
          <a:prstGeom prst="rect">
            <a:avLst/>
          </a:prstGeom>
        </p:spPr>
      </p:pic>
      <p:pic>
        <p:nvPicPr>
          <p:cNvPr id="5" name="Picture 4" descr="image-e0338ef7281649a472ceb957a46ca00f7cfa54fe486141258c9f22ff8cc9e1c8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924944"/>
            <a:ext cx="4179979" cy="3134984"/>
          </a:xfrm>
          <a:prstGeom prst="rect">
            <a:avLst/>
          </a:prstGeom>
        </p:spPr>
      </p:pic>
      <p:pic>
        <p:nvPicPr>
          <p:cNvPr id="6" name="Picture 5" descr="LOGO_MZ_FINAL-e135601863469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6165304"/>
            <a:ext cx="4000500" cy="6477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C7C3-A9CB-4EF8-A5D2-92A0088B4720}" type="slidenum">
              <a:rPr lang="mk-MK" smtClean="0"/>
              <a:pPr/>
              <a:t>16</a:t>
            </a:fld>
            <a:endParaRPr lang="mk-MK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648072"/>
          </a:xfrm>
        </p:spPr>
        <p:txBody>
          <a:bodyPr>
            <a:normAutofit/>
          </a:bodyPr>
          <a:lstStyle/>
          <a:p>
            <a:pPr algn="ctr"/>
            <a:r>
              <a:rPr lang="mk-MK" sz="2800" dirty="0" smtClean="0"/>
              <a:t>АДМИНИСТРАЦИЈА</a:t>
            </a:r>
            <a:endParaRPr lang="mk-MK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424936" cy="4464496"/>
          </a:xfrm>
        </p:spPr>
        <p:txBody>
          <a:bodyPr>
            <a:normAutofit lnSpcReduction="10000"/>
          </a:bodyPr>
          <a:lstStyle/>
          <a:p>
            <a:pPr algn="l"/>
            <a:r>
              <a:rPr lang="mk-MK" sz="2000" dirty="0" smtClean="0">
                <a:latin typeface="+mj-lt"/>
              </a:rPr>
              <a:t>Се користи </a:t>
            </a:r>
            <a:r>
              <a:rPr lang="en-US" sz="2000" b="1" dirty="0" smtClean="0">
                <a:latin typeface="+mj-lt"/>
              </a:rPr>
              <a:t>BIRPIS 21</a:t>
            </a:r>
            <a:endParaRPr lang="mk-MK" sz="2000" b="1" dirty="0" smtClean="0">
              <a:latin typeface="+mj-lt"/>
            </a:endParaRPr>
          </a:p>
          <a:p>
            <a:pPr algn="l"/>
            <a:endParaRPr lang="mk-MK" sz="2000" dirty="0" smtClean="0">
              <a:latin typeface="+mj-lt"/>
            </a:endParaRPr>
          </a:p>
          <a:p>
            <a:pPr algn="l">
              <a:buFont typeface="Arial" pitchFamily="34" charset="0"/>
              <a:buChar char="•"/>
            </a:pPr>
            <a:r>
              <a:rPr lang="mk-MK" sz="2000" dirty="0" smtClean="0">
                <a:latin typeface="+mj-lt"/>
              </a:rPr>
              <a:t> Во функција се здравствените картички пациентот доаѓа со упат. </a:t>
            </a:r>
          </a:p>
          <a:p>
            <a:pPr algn="l">
              <a:buFont typeface="Arial" pitchFamily="34" charset="0"/>
              <a:buChar char="•"/>
            </a:pPr>
            <a:r>
              <a:rPr lang="mk-MK" sz="2000" dirty="0" smtClean="0">
                <a:latin typeface="+mj-lt"/>
              </a:rPr>
              <a:t> Го остава </a:t>
            </a:r>
          </a:p>
          <a:p>
            <a:pPr algn="l">
              <a:buFont typeface="Arial" pitchFamily="34" charset="0"/>
              <a:buChar char="•"/>
            </a:pPr>
            <a:r>
              <a:rPr lang="mk-MK" sz="2000" dirty="0" smtClean="0">
                <a:latin typeface="+mj-lt"/>
              </a:rPr>
              <a:t> Влегува во системот </a:t>
            </a:r>
          </a:p>
          <a:p>
            <a:pPr algn="l">
              <a:buFont typeface="Arial" pitchFamily="34" charset="0"/>
              <a:buChar char="•"/>
            </a:pPr>
            <a:r>
              <a:rPr lang="mk-MK" sz="2000" dirty="0" smtClean="0">
                <a:latin typeface="+mj-lt"/>
              </a:rPr>
              <a:t> Му се одредуваат термин. </a:t>
            </a:r>
          </a:p>
          <a:p>
            <a:pPr algn="l">
              <a:buFont typeface="Arial" pitchFamily="34" charset="0"/>
              <a:buChar char="•"/>
            </a:pPr>
            <a:r>
              <a:rPr lang="mk-MK" sz="2000" dirty="0" smtClean="0">
                <a:latin typeface="+mj-lt"/>
              </a:rPr>
              <a:t> По пошта благовремено се известува за терминот  и воедно ги добива сите упатства и обрасци за снимањето.</a:t>
            </a:r>
          </a:p>
          <a:p>
            <a:pPr algn="l">
              <a:buFont typeface="Arial" pitchFamily="34" charset="0"/>
              <a:buChar char="•"/>
            </a:pPr>
            <a:r>
              <a:rPr lang="mk-MK" sz="2000" dirty="0" smtClean="0">
                <a:latin typeface="+mj-lt"/>
              </a:rPr>
              <a:t>  Упатот останува на одделение и му се дава на рака кога ќе дојде на закажаниот термин. </a:t>
            </a:r>
          </a:p>
          <a:p>
            <a:pPr algn="l">
              <a:buFont typeface="Arial" pitchFamily="34" charset="0"/>
              <a:buChar char="•"/>
            </a:pPr>
            <a:r>
              <a:rPr lang="mk-MK" sz="2000" dirty="0" smtClean="0">
                <a:latin typeface="+mj-lt"/>
              </a:rPr>
              <a:t> Се упатува во дијагностика. </a:t>
            </a:r>
          </a:p>
          <a:p>
            <a:pPr algn="l">
              <a:buFont typeface="Arial" pitchFamily="34" charset="0"/>
              <a:buChar char="•"/>
            </a:pPr>
            <a:r>
              <a:rPr lang="mk-MK" sz="2000" dirty="0" smtClean="0">
                <a:latin typeface="+mj-lt"/>
              </a:rPr>
              <a:t> Резултатите ги добива на рака или по пошта во рок од 10 дена.</a:t>
            </a:r>
          </a:p>
          <a:p>
            <a:pPr algn="l">
              <a:buFont typeface="Arial" pitchFamily="34" charset="0"/>
              <a:buChar char="•"/>
            </a:pPr>
            <a:r>
              <a:rPr lang="mk-MK" sz="2000" dirty="0" smtClean="0">
                <a:latin typeface="+mj-lt"/>
              </a:rPr>
              <a:t> Фондот за здравство ги покрива сите трошоци- нема партиципација.</a:t>
            </a:r>
            <a:endParaRPr lang="mk-MK" sz="2000" dirty="0">
              <a:latin typeface="+mj-lt"/>
            </a:endParaRPr>
          </a:p>
        </p:txBody>
      </p:sp>
      <p:pic>
        <p:nvPicPr>
          <p:cNvPr id="4" name="Picture 3" descr="LOGO_MZ_FINAL-e135601863469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6165304"/>
            <a:ext cx="4000500" cy="6477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C7C3-A9CB-4EF8-A5D2-92A0088B4720}" type="slidenum">
              <a:rPr lang="mk-MK" smtClean="0"/>
              <a:pPr/>
              <a:t>17</a:t>
            </a:fld>
            <a:endParaRPr lang="mk-MK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648072"/>
          </a:xfrm>
        </p:spPr>
        <p:txBody>
          <a:bodyPr>
            <a:normAutofit/>
          </a:bodyPr>
          <a:lstStyle/>
          <a:p>
            <a:pPr algn="ctr"/>
            <a:r>
              <a:rPr lang="mk-MK" sz="2800" dirty="0" smtClean="0"/>
              <a:t>ЗАКЛУЧОК</a:t>
            </a:r>
            <a:endParaRPr lang="mk-MK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424936" cy="4464496"/>
          </a:xfrm>
        </p:spPr>
        <p:txBody>
          <a:bodyPr>
            <a:normAutofit/>
          </a:bodyPr>
          <a:lstStyle/>
          <a:p>
            <a:pPr algn="l"/>
            <a:r>
              <a:rPr lang="mk-MK" sz="2400" dirty="0" smtClean="0">
                <a:latin typeface="+mj-lt"/>
              </a:rPr>
              <a:t>Со едукацијата во општа болница во Ново Место, Словенија се стекнав со нови искуства кои ќе ги применувам во секојдневната работа. </a:t>
            </a:r>
          </a:p>
          <a:p>
            <a:pPr algn="l"/>
            <a:endParaRPr lang="mk-MK" sz="2400" dirty="0" smtClean="0">
              <a:latin typeface="+mj-lt"/>
            </a:endParaRPr>
          </a:p>
          <a:p>
            <a:pPr algn="l"/>
            <a:r>
              <a:rPr lang="mk-MK" sz="2400" dirty="0" smtClean="0">
                <a:latin typeface="+mj-lt"/>
              </a:rPr>
              <a:t>Благодарност до Министерството за Здравство на Република Македонија и директорот на ЈЗУ Болница</a:t>
            </a:r>
            <a:r>
              <a:rPr lang="en-US" sz="2400" dirty="0" smtClean="0">
                <a:latin typeface="+mj-lt"/>
              </a:rPr>
              <a:t> - </a:t>
            </a:r>
            <a:r>
              <a:rPr lang="mk-MK" sz="2400" dirty="0" smtClean="0">
                <a:latin typeface="+mj-lt"/>
              </a:rPr>
              <a:t>Велес што ми ја овозможија оваа едукација.</a:t>
            </a:r>
            <a:endParaRPr lang="en-US" sz="2400" dirty="0" smtClean="0">
              <a:latin typeface="+mj-lt"/>
            </a:endParaRPr>
          </a:p>
          <a:p>
            <a:pPr algn="l"/>
            <a:endParaRPr lang="en-US" sz="2400" dirty="0" smtClean="0">
              <a:latin typeface="+mj-lt"/>
            </a:endParaRPr>
          </a:p>
          <a:p>
            <a:pPr algn="l"/>
            <a:endParaRPr lang="en-US" sz="1600" dirty="0" smtClean="0">
              <a:latin typeface="+mj-lt"/>
            </a:endParaRPr>
          </a:p>
          <a:p>
            <a:pPr algn="l"/>
            <a:r>
              <a:rPr lang="mk-MK" sz="1800" dirty="0" smtClean="0">
                <a:latin typeface="+mj-lt"/>
              </a:rPr>
              <a:t>Данче Даноски</a:t>
            </a:r>
          </a:p>
          <a:p>
            <a:pPr algn="l"/>
            <a:r>
              <a:rPr lang="mk-MK" sz="1800" dirty="0" smtClean="0">
                <a:latin typeface="+mj-lt"/>
              </a:rPr>
              <a:t>Спец.Радиолошки Технолог</a:t>
            </a:r>
          </a:p>
          <a:p>
            <a:pPr algn="l"/>
            <a:endParaRPr lang="mk-MK" sz="2400" dirty="0" smtClean="0">
              <a:latin typeface="+mj-lt"/>
            </a:endParaRPr>
          </a:p>
        </p:txBody>
      </p:sp>
      <p:pic>
        <p:nvPicPr>
          <p:cNvPr id="4" name="Picture 3" descr="LOGO_MZ_FINAL-e135601863469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6165304"/>
            <a:ext cx="4000500" cy="6477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C7C3-A9CB-4EF8-A5D2-92A0088B4720}" type="slidenum">
              <a:rPr lang="mk-MK" smtClean="0"/>
              <a:pPr/>
              <a:t>18</a:t>
            </a:fld>
            <a:endParaRPr lang="mk-M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2808312"/>
          </a:xfrm>
        </p:spPr>
        <p:txBody>
          <a:bodyPr>
            <a:normAutofit/>
          </a:bodyPr>
          <a:lstStyle/>
          <a:p>
            <a:r>
              <a:rPr lang="mk-MK" sz="1800" dirty="0" smtClean="0"/>
              <a:t>Општа болница Ново Место е регионална болница со зачетоци од 1894 година покрива околу 132000  жители на повеќе општини. Има 375 постели, вработува 1023 од кои 166 лекари и 480 медицински сестри.</a:t>
            </a:r>
            <a:br>
              <a:rPr lang="mk-MK" sz="1800" dirty="0" smtClean="0"/>
            </a:br>
            <a:r>
              <a:rPr lang="mk-MK" sz="1800" dirty="0" smtClean="0"/>
              <a:t>-  Нудат секундарна здравствена заштита по меѓународни стандарди </a:t>
            </a:r>
            <a:r>
              <a:rPr lang="en-US" sz="1800" dirty="0" smtClean="0"/>
              <a:t>ISO</a:t>
            </a:r>
            <a:r>
              <a:rPr lang="mk-MK" sz="1800" dirty="0" smtClean="0"/>
              <a:t> 9001:2008 и - имаат акредитација </a:t>
            </a:r>
            <a:r>
              <a:rPr lang="en-US" sz="1800" dirty="0" smtClean="0"/>
              <a:t>DNV-DIAS </a:t>
            </a:r>
            <a:r>
              <a:rPr lang="mk-MK" sz="1800" dirty="0" smtClean="0"/>
              <a:t>од 2011 година.</a:t>
            </a:r>
            <a:br>
              <a:rPr lang="mk-MK" sz="1800" dirty="0" smtClean="0"/>
            </a:br>
            <a:r>
              <a:rPr lang="mk-MK" sz="1800" dirty="0" smtClean="0"/>
              <a:t>-  Работат по КОВО стандарди за хигиена. Од 2001 година имаат координатор за хигиена.</a:t>
            </a:r>
            <a:br>
              <a:rPr lang="mk-MK" sz="1800" dirty="0" smtClean="0"/>
            </a:br>
            <a:r>
              <a:rPr lang="mk-MK" sz="1800" dirty="0" smtClean="0"/>
              <a:t> - Од 2013 имаат (деловна скупина) работна група за обавезна хигиена на рацете.</a:t>
            </a:r>
            <a:br>
              <a:rPr lang="mk-MK" sz="1800" dirty="0" smtClean="0"/>
            </a:br>
            <a:r>
              <a:rPr lang="mk-MK" sz="1800" dirty="0" smtClean="0"/>
              <a:t>-  Персоналот има обука од чистење на рацете до одлагање на отпадот. </a:t>
            </a:r>
            <a:br>
              <a:rPr lang="mk-MK" sz="1800" dirty="0" smtClean="0"/>
            </a:br>
            <a:endParaRPr lang="mk-MK" sz="1800" dirty="0"/>
          </a:p>
        </p:txBody>
      </p:sp>
      <p:pic>
        <p:nvPicPr>
          <p:cNvPr id="3" name="Picture 2" descr="bolnisnica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778562"/>
            <a:ext cx="4968551" cy="33147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2852936"/>
            <a:ext cx="3600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>
                <a:solidFill>
                  <a:schemeClr val="tx2"/>
                </a:solidFill>
                <a:latin typeface="+mj-lt"/>
              </a:rPr>
              <a:t/>
            </a:r>
            <a:br>
              <a:rPr lang="mk-MK" dirty="0" smtClean="0">
                <a:solidFill>
                  <a:schemeClr val="tx2"/>
                </a:solidFill>
                <a:latin typeface="+mj-lt"/>
              </a:rPr>
            </a:br>
            <a:r>
              <a:rPr lang="mk-MK" dirty="0" smtClean="0">
                <a:solidFill>
                  <a:schemeClr val="tx2"/>
                </a:solidFill>
                <a:latin typeface="+mj-lt"/>
              </a:rPr>
              <a:t>Првиот ден од едукацијата бевме примени од главната сестра, и се запознавме со начинот на работа  на болницата и нејзиното значење во регионот.</a:t>
            </a:r>
            <a:r>
              <a:rPr lang="mk-MK" sz="1600" dirty="0" smtClean="0">
                <a:solidFill>
                  <a:schemeClr val="tx2"/>
                </a:solidFill>
                <a:latin typeface="+mj-lt"/>
              </a:rPr>
              <a:t/>
            </a:r>
            <a:br>
              <a:rPr lang="mk-MK" sz="1600" dirty="0" smtClean="0">
                <a:solidFill>
                  <a:schemeClr val="tx2"/>
                </a:solidFill>
                <a:latin typeface="+mj-lt"/>
              </a:rPr>
            </a:br>
            <a:endParaRPr lang="mk-MK" sz="16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4" descr="LOGO_MZ_FINAL-e135601863469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6165676"/>
            <a:ext cx="4000500" cy="6477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C7C3-A9CB-4EF8-A5D2-92A0088B4720}" type="slidenum">
              <a:rPr lang="mk-MK" smtClean="0"/>
              <a:pPr/>
              <a:t>2</a:t>
            </a:fld>
            <a:endParaRPr lang="mk-M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224136"/>
          </a:xfrm>
        </p:spPr>
        <p:txBody>
          <a:bodyPr>
            <a:normAutofit/>
          </a:bodyPr>
          <a:lstStyle/>
          <a:p>
            <a:pPr algn="ctr"/>
            <a:r>
              <a:rPr lang="mk-MK" sz="2800" dirty="0" smtClean="0"/>
              <a:t>РЕНДГЕН ОДДЕЛЕНИЕ</a:t>
            </a:r>
            <a:endParaRPr lang="mk-MK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68760"/>
            <a:ext cx="6400800" cy="5256584"/>
          </a:xfrm>
        </p:spPr>
        <p:txBody>
          <a:bodyPr>
            <a:normAutofit/>
          </a:bodyPr>
          <a:lstStyle/>
          <a:p>
            <a:pPr algn="l"/>
            <a:endParaRPr lang="en-US" sz="2200" dirty="0" smtClean="0">
              <a:latin typeface="+mj-lt"/>
            </a:endParaRPr>
          </a:p>
          <a:p>
            <a:pPr algn="l"/>
            <a:r>
              <a:rPr lang="mk-MK" sz="2200" b="1" u="sng" dirty="0" smtClean="0">
                <a:latin typeface="+mj-lt"/>
              </a:rPr>
              <a:t>Се состои од</a:t>
            </a:r>
            <a:r>
              <a:rPr lang="en-US" sz="2200" b="1" u="sng" dirty="0" smtClean="0">
                <a:latin typeface="+mj-lt"/>
              </a:rPr>
              <a:t>:</a:t>
            </a:r>
          </a:p>
          <a:p>
            <a:pPr algn="l"/>
            <a:endParaRPr lang="en-US" sz="2200" b="1" u="sng" dirty="0" smtClean="0">
              <a:latin typeface="+mj-lt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200" dirty="0" smtClean="0">
                <a:latin typeface="+mj-lt"/>
              </a:rPr>
              <a:t> MR - </a:t>
            </a:r>
            <a:r>
              <a:rPr lang="mk-MK" sz="2200" dirty="0" smtClean="0">
                <a:latin typeface="+mj-lt"/>
              </a:rPr>
              <a:t>дијагностика</a:t>
            </a:r>
            <a:endParaRPr lang="en-US" sz="2200" dirty="0" smtClean="0">
              <a:latin typeface="+mj-lt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200" dirty="0" smtClean="0">
                <a:latin typeface="+mj-lt"/>
              </a:rPr>
              <a:t> CT - </a:t>
            </a:r>
            <a:r>
              <a:rPr lang="mk-MK" sz="2200" dirty="0" smtClean="0">
                <a:latin typeface="+mj-lt"/>
              </a:rPr>
              <a:t>дијагностика</a:t>
            </a:r>
          </a:p>
          <a:p>
            <a:pPr algn="l">
              <a:buFont typeface="Arial" pitchFamily="34" charset="0"/>
              <a:buChar char="•"/>
            </a:pPr>
            <a:r>
              <a:rPr lang="en-US" sz="2200" dirty="0" smtClean="0">
                <a:latin typeface="+mj-lt"/>
              </a:rPr>
              <a:t> UZ - </a:t>
            </a:r>
            <a:r>
              <a:rPr lang="mk-MK" sz="2200" dirty="0" smtClean="0">
                <a:latin typeface="+mj-lt"/>
              </a:rPr>
              <a:t>дијагностика</a:t>
            </a:r>
          </a:p>
          <a:p>
            <a:pPr algn="l">
              <a:buFont typeface="Arial" pitchFamily="34" charset="0"/>
              <a:buChar char="•"/>
            </a:pPr>
            <a:r>
              <a:rPr lang="en-US" sz="2200" dirty="0" smtClean="0">
                <a:latin typeface="+mj-lt"/>
              </a:rPr>
              <a:t> </a:t>
            </a:r>
            <a:r>
              <a:rPr lang="mk-MK" sz="2200" dirty="0" smtClean="0">
                <a:latin typeface="+mj-lt"/>
              </a:rPr>
              <a:t>Ургентен дел за скелет</a:t>
            </a:r>
          </a:p>
          <a:p>
            <a:pPr algn="l">
              <a:buFont typeface="Arial" pitchFamily="34" charset="0"/>
              <a:buChar char="•"/>
            </a:pPr>
            <a:r>
              <a:rPr lang="en-US" sz="2200" dirty="0" smtClean="0">
                <a:latin typeface="+mj-lt"/>
              </a:rPr>
              <a:t> </a:t>
            </a:r>
            <a:r>
              <a:rPr lang="mk-MK" sz="2200" dirty="0" smtClean="0">
                <a:latin typeface="+mj-lt"/>
              </a:rPr>
              <a:t>Дијагностика за контрасни методи под скопија</a:t>
            </a:r>
          </a:p>
          <a:p>
            <a:pPr algn="l">
              <a:buFont typeface="Arial" pitchFamily="34" charset="0"/>
              <a:buChar char="•"/>
            </a:pPr>
            <a:r>
              <a:rPr lang="en-US" sz="2200" dirty="0" smtClean="0">
                <a:latin typeface="+mj-lt"/>
              </a:rPr>
              <a:t> </a:t>
            </a:r>
            <a:r>
              <a:rPr lang="mk-MK" sz="2200" dirty="0" smtClean="0">
                <a:latin typeface="+mj-lt"/>
              </a:rPr>
              <a:t>Административен дел</a:t>
            </a:r>
          </a:p>
          <a:p>
            <a:pPr algn="l"/>
            <a:endParaRPr lang="mk-MK" sz="2200" dirty="0" smtClean="0">
              <a:latin typeface="+mj-lt"/>
            </a:endParaRPr>
          </a:p>
          <a:p>
            <a:pPr algn="l"/>
            <a:endParaRPr lang="mk-MK" sz="2200" dirty="0">
              <a:latin typeface="+mj-lt"/>
            </a:endParaRPr>
          </a:p>
        </p:txBody>
      </p:sp>
      <p:pic>
        <p:nvPicPr>
          <p:cNvPr id="4" name="Picture 3" descr="LOGO_MZ_FINAL-e135601863469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6165304"/>
            <a:ext cx="4000500" cy="6477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C7C3-A9CB-4EF8-A5D2-92A0088B4720}" type="slidenum">
              <a:rPr lang="mk-MK" smtClean="0"/>
              <a:pPr/>
              <a:t>3</a:t>
            </a:fld>
            <a:endParaRPr lang="mk-M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-891480"/>
            <a:ext cx="7772400" cy="2160240"/>
          </a:xfrm>
        </p:spPr>
        <p:txBody>
          <a:bodyPr>
            <a:normAutofit/>
          </a:bodyPr>
          <a:lstStyle/>
          <a:p>
            <a:pPr algn="ctr"/>
            <a:r>
              <a:rPr lang="mk-MK" sz="2800" dirty="0" smtClean="0"/>
              <a:t>Магнетна резонанца</a:t>
            </a:r>
            <a:r>
              <a:rPr lang="en-US" sz="2800" dirty="0" smtClean="0"/>
              <a:t> - </a:t>
            </a:r>
            <a:r>
              <a:rPr lang="mk-MK" sz="2800" dirty="0" smtClean="0"/>
              <a:t>М</a:t>
            </a:r>
            <a:r>
              <a:rPr lang="en-US" sz="2800" dirty="0" smtClean="0"/>
              <a:t>R</a:t>
            </a:r>
            <a:endParaRPr lang="mk-MK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424936" cy="511256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mk-MK" sz="1600" b="1" dirty="0" smtClean="0">
                <a:latin typeface="+mj-lt"/>
              </a:rPr>
              <a:t>Апарат</a:t>
            </a:r>
            <a:r>
              <a:rPr lang="en-US" sz="1600" b="1" dirty="0" smtClean="0">
                <a:latin typeface="+mj-lt"/>
              </a:rPr>
              <a:t>: MR PHILIPS 1,5 TESLA </a:t>
            </a:r>
            <a:r>
              <a:rPr lang="mk-MK" sz="1600" b="1" dirty="0" smtClean="0">
                <a:latin typeface="+mj-lt"/>
              </a:rPr>
              <a:t>со ињектор </a:t>
            </a:r>
            <a:r>
              <a:rPr lang="en-US" sz="1600" b="1" dirty="0" smtClean="0">
                <a:latin typeface="+mj-lt"/>
              </a:rPr>
              <a:t>MEDRAD SPEKTRIS SOLARIS EP MR INJEKTION SISTEM</a:t>
            </a:r>
          </a:p>
          <a:p>
            <a:pPr algn="l"/>
            <a:r>
              <a:rPr lang="mk-MK" sz="1600" dirty="0" smtClean="0">
                <a:latin typeface="+mj-lt"/>
              </a:rPr>
              <a:t>Прегледите се меморираат на</a:t>
            </a:r>
            <a:r>
              <a:rPr lang="en-US" sz="1600" dirty="0" smtClean="0">
                <a:latin typeface="+mj-lt"/>
              </a:rPr>
              <a:t>:</a:t>
            </a:r>
          </a:p>
          <a:p>
            <a:pPr algn="l"/>
            <a:endParaRPr lang="mk-MK" sz="1600" dirty="0" smtClean="0">
              <a:latin typeface="+mj-lt"/>
            </a:endParaRPr>
          </a:p>
          <a:p>
            <a:pPr marL="342900" indent="-342900" algn="l">
              <a:buAutoNum type="arabicPeriod"/>
            </a:pPr>
            <a:r>
              <a:rPr lang="en-US" sz="1600" dirty="0" smtClean="0">
                <a:latin typeface="+mj-lt"/>
              </a:rPr>
              <a:t>USB</a:t>
            </a:r>
          </a:p>
          <a:p>
            <a:pPr marL="342900" indent="-342900" algn="l">
              <a:buAutoNum type="arabicPeriod"/>
            </a:pPr>
            <a:r>
              <a:rPr lang="en-US" sz="1600" dirty="0" smtClean="0">
                <a:latin typeface="+mj-lt"/>
              </a:rPr>
              <a:t>CD</a:t>
            </a:r>
          </a:p>
          <a:p>
            <a:pPr marL="342900" indent="-342900" algn="l">
              <a:buAutoNum type="arabicPeriod"/>
            </a:pPr>
            <a:r>
              <a:rPr lang="en-US" sz="1600" dirty="0" smtClean="0">
                <a:latin typeface="+mj-lt"/>
              </a:rPr>
              <a:t>PAKS</a:t>
            </a:r>
          </a:p>
          <a:p>
            <a:pPr marL="342900" indent="-342900" algn="l">
              <a:buAutoNum type="arabicPeriod"/>
            </a:pPr>
            <a:endParaRPr lang="en-US" sz="1600" dirty="0" smtClean="0">
              <a:latin typeface="+mj-lt"/>
            </a:endParaRPr>
          </a:p>
          <a:p>
            <a:pPr marL="342900" indent="-342900" algn="l"/>
            <a:r>
              <a:rPr lang="mk-MK" sz="1600" dirty="0" smtClean="0">
                <a:latin typeface="+mj-lt"/>
              </a:rPr>
              <a:t>Сервисирање на апаратот се врши два пати годишно.</a:t>
            </a:r>
            <a:endParaRPr lang="en-US" sz="1600" dirty="0" smtClean="0">
              <a:latin typeface="+mj-lt"/>
            </a:endParaRPr>
          </a:p>
          <a:p>
            <a:pPr marL="342900" indent="-342900" algn="l"/>
            <a:endParaRPr lang="mk-MK" sz="1600" dirty="0" smtClean="0">
              <a:latin typeface="+mj-lt"/>
            </a:endParaRPr>
          </a:p>
          <a:p>
            <a:pPr marL="342900" indent="-342900" algn="l"/>
            <a:r>
              <a:rPr lang="mk-MK" sz="1600" dirty="0" smtClean="0">
                <a:latin typeface="+mj-lt"/>
              </a:rPr>
              <a:t>Пациентите се закажуваат</a:t>
            </a:r>
            <a:r>
              <a:rPr lang="en-US" sz="1600" dirty="0" smtClean="0">
                <a:latin typeface="+mj-lt"/>
              </a:rPr>
              <a:t>:</a:t>
            </a:r>
            <a:endParaRPr lang="mk-MK" sz="1600" dirty="0" smtClean="0">
              <a:latin typeface="+mj-lt"/>
            </a:endParaRPr>
          </a:p>
          <a:p>
            <a:pPr marL="342900" indent="-342900" algn="l"/>
            <a:r>
              <a:rPr lang="mk-MK" sz="1600" dirty="0" smtClean="0">
                <a:latin typeface="+mj-lt"/>
              </a:rPr>
              <a:t>1.</a:t>
            </a:r>
            <a:r>
              <a:rPr lang="en-US" sz="1600" dirty="0" smtClean="0">
                <a:latin typeface="+mj-lt"/>
              </a:rPr>
              <a:t> </a:t>
            </a:r>
            <a:r>
              <a:rPr lang="mk-MK" sz="1600" dirty="0" smtClean="0">
                <a:latin typeface="+mj-lt"/>
              </a:rPr>
              <a:t>Животно загрозени </a:t>
            </a:r>
            <a:r>
              <a:rPr lang="en-US" sz="1600" dirty="0" smtClean="0">
                <a:latin typeface="+mj-lt"/>
              </a:rPr>
              <a:t>-</a:t>
            </a:r>
            <a:r>
              <a:rPr lang="mk-MK" sz="1600" dirty="0" smtClean="0">
                <a:latin typeface="+mj-lt"/>
              </a:rPr>
              <a:t> 7 дена</a:t>
            </a:r>
          </a:p>
          <a:p>
            <a:pPr marL="342900" indent="-342900" algn="l"/>
            <a:r>
              <a:rPr lang="mk-MK" sz="1600" dirty="0" smtClean="0">
                <a:latin typeface="+mj-lt"/>
              </a:rPr>
              <a:t>2.</a:t>
            </a:r>
            <a:r>
              <a:rPr lang="en-US" sz="1600" dirty="0" smtClean="0">
                <a:latin typeface="+mj-lt"/>
              </a:rPr>
              <a:t> </a:t>
            </a:r>
            <a:r>
              <a:rPr lang="mk-MK" sz="1600" dirty="0" smtClean="0">
                <a:latin typeface="+mj-lt"/>
              </a:rPr>
              <a:t>Итни</a:t>
            </a:r>
            <a:r>
              <a:rPr lang="en-US" sz="1600" dirty="0" smtClean="0">
                <a:latin typeface="+mj-lt"/>
              </a:rPr>
              <a:t> </a:t>
            </a:r>
            <a:r>
              <a:rPr lang="mk-MK" sz="1600" dirty="0" smtClean="0">
                <a:latin typeface="+mj-lt"/>
              </a:rPr>
              <a:t>-</a:t>
            </a:r>
            <a:r>
              <a:rPr lang="en-US" sz="1600" dirty="0" smtClean="0">
                <a:latin typeface="+mj-lt"/>
              </a:rPr>
              <a:t> </a:t>
            </a:r>
            <a:r>
              <a:rPr lang="mk-MK" sz="1600" dirty="0" smtClean="0">
                <a:latin typeface="+mj-lt"/>
              </a:rPr>
              <a:t>15 до 30 дена</a:t>
            </a:r>
          </a:p>
          <a:p>
            <a:pPr marL="342900" indent="-342900" algn="l"/>
            <a:r>
              <a:rPr lang="mk-MK" sz="1600" dirty="0" smtClean="0">
                <a:latin typeface="+mj-lt"/>
              </a:rPr>
              <a:t>3.</a:t>
            </a:r>
            <a:r>
              <a:rPr lang="en-US" sz="1600" dirty="0" smtClean="0">
                <a:latin typeface="+mj-lt"/>
              </a:rPr>
              <a:t> </a:t>
            </a:r>
            <a:r>
              <a:rPr lang="mk-MK" sz="1600" dirty="0" smtClean="0">
                <a:latin typeface="+mj-lt"/>
              </a:rPr>
              <a:t>Редовни до 7 месеци</a:t>
            </a:r>
            <a:endParaRPr lang="en-US" sz="1600" dirty="0" smtClean="0">
              <a:latin typeface="+mj-lt"/>
            </a:endParaRPr>
          </a:p>
          <a:p>
            <a:pPr marL="342900" indent="-342900" algn="l"/>
            <a:endParaRPr lang="mk-MK" sz="1600" dirty="0" smtClean="0">
              <a:latin typeface="+mj-lt"/>
            </a:endParaRPr>
          </a:p>
          <a:p>
            <a:pPr algn="just"/>
            <a:r>
              <a:rPr lang="mk-MK" sz="1600" dirty="0" smtClean="0">
                <a:latin typeface="+mj-lt"/>
              </a:rPr>
              <a:t>Пациентите со упат доаѓаат на шалтер и према назнаката за итност добиваат веднаш термин или</a:t>
            </a:r>
            <a:r>
              <a:rPr lang="en-US" sz="1600" dirty="0" smtClean="0">
                <a:latin typeface="+mj-lt"/>
              </a:rPr>
              <a:t> </a:t>
            </a:r>
            <a:r>
              <a:rPr lang="mk-MK" sz="1600" dirty="0" smtClean="0">
                <a:latin typeface="+mj-lt"/>
              </a:rPr>
              <a:t>е известуваат писмено.Добиваат ИЗВЕСТУВАЊЕ и формулар СОГЛАСНОСТ со упатство  како да се припреми за прегледот и кои испитувања да ги направи и кои претходни наоди да ги носи – од </a:t>
            </a:r>
            <a:r>
              <a:rPr lang="en-US" sz="1600" dirty="0" smtClean="0">
                <a:latin typeface="+mj-lt"/>
              </a:rPr>
              <a:t>CT, UZ  </a:t>
            </a:r>
            <a:r>
              <a:rPr lang="mk-MK" sz="1600" dirty="0" smtClean="0">
                <a:latin typeface="+mj-lt"/>
              </a:rPr>
              <a:t>и  лабораторија .Без согласност не се изведува пегледот.</a:t>
            </a:r>
            <a:endParaRPr lang="en-US" sz="1600" dirty="0" smtClean="0">
              <a:latin typeface="+mj-lt"/>
            </a:endParaRPr>
          </a:p>
          <a:p>
            <a:pPr marL="342900" indent="-342900" algn="l"/>
            <a:endParaRPr lang="mk-MK" sz="1600" dirty="0" smtClean="0">
              <a:latin typeface="+mj-lt"/>
            </a:endParaRPr>
          </a:p>
          <a:p>
            <a:pPr marL="342900" indent="-342900" algn="l"/>
            <a:r>
              <a:rPr lang="mk-MK" sz="1600" dirty="0" smtClean="0">
                <a:latin typeface="+mj-lt"/>
              </a:rPr>
              <a:t>Присуствував  на изведувањето на сите снимања</a:t>
            </a:r>
            <a:r>
              <a:rPr lang="en-US" sz="1600" dirty="0" smtClean="0">
                <a:latin typeface="+mj-lt"/>
              </a:rPr>
              <a:t>:</a:t>
            </a:r>
            <a:endParaRPr lang="mk-MK" sz="1600" dirty="0" smtClean="0">
              <a:latin typeface="+mj-lt"/>
            </a:endParaRPr>
          </a:p>
          <a:p>
            <a:pPr marL="342900" indent="-342900" algn="l">
              <a:buFontTx/>
              <a:buChar char="-"/>
            </a:pPr>
            <a:r>
              <a:rPr lang="en-US" sz="1600" dirty="0" smtClean="0">
                <a:latin typeface="+mj-lt"/>
              </a:rPr>
              <a:t>- </a:t>
            </a:r>
            <a:r>
              <a:rPr lang="mk-MK" sz="1600" dirty="0" smtClean="0">
                <a:latin typeface="+mj-lt"/>
              </a:rPr>
              <a:t>глава, рбетен столб и</a:t>
            </a:r>
            <a:r>
              <a:rPr lang="en-US" sz="1600" dirty="0" smtClean="0">
                <a:latin typeface="+mj-lt"/>
              </a:rPr>
              <a:t> </a:t>
            </a:r>
            <a:r>
              <a:rPr lang="mk-MK" sz="1600" dirty="0" smtClean="0">
                <a:latin typeface="+mj-lt"/>
              </a:rPr>
              <a:t>зглобови</a:t>
            </a:r>
          </a:p>
          <a:p>
            <a:pPr marL="342900" indent="-342900" algn="l">
              <a:buFontTx/>
              <a:buChar char="-"/>
            </a:pPr>
            <a:r>
              <a:rPr lang="mk-MK" sz="1600" dirty="0" smtClean="0">
                <a:latin typeface="+mj-lt"/>
              </a:rPr>
              <a:t>- снимање на абдомен со контраст</a:t>
            </a:r>
          </a:p>
          <a:p>
            <a:pPr marL="342900" indent="-342900">
              <a:buFontTx/>
              <a:buChar char="-"/>
            </a:pPr>
            <a:endParaRPr lang="mk-MK" sz="1600" dirty="0" smtClean="0"/>
          </a:p>
          <a:p>
            <a:pPr marL="342900" indent="-342900"/>
            <a:endParaRPr lang="mk-MK" sz="1600" dirty="0"/>
          </a:p>
        </p:txBody>
      </p:sp>
      <p:pic>
        <p:nvPicPr>
          <p:cNvPr id="4" name="Picture 3" descr="LOGO_MZ_FINAL-e135601863469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6165304"/>
            <a:ext cx="4000500" cy="6477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C7C3-A9CB-4EF8-A5D2-92A0088B4720}" type="slidenum">
              <a:rPr lang="mk-MK" smtClean="0"/>
              <a:pPr/>
              <a:t>4</a:t>
            </a:fld>
            <a:endParaRPr lang="mk-M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-7e571355cb852eb3af23ab464cc135033e86c125e2c5e5f87cf23ca99b9ac53c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558" y="1004731"/>
            <a:ext cx="3762418" cy="5016557"/>
          </a:xfrm>
          <a:prstGeom prst="rect">
            <a:avLst/>
          </a:prstGeom>
        </p:spPr>
      </p:pic>
      <p:pic>
        <p:nvPicPr>
          <p:cNvPr id="5" name="Picture 4" descr="image-67acb340a8bbc726c6af94998432aaf4c82eee7fbe6dc9bfda5599f52dd32907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0022" y="1004731"/>
            <a:ext cx="3762418" cy="5016557"/>
          </a:xfrm>
          <a:prstGeom prst="rect">
            <a:avLst/>
          </a:prstGeom>
        </p:spPr>
      </p:pic>
      <p:pic>
        <p:nvPicPr>
          <p:cNvPr id="6" name="Picture 5" descr="LOGO_MZ_FINAL-e135601863469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6165304"/>
            <a:ext cx="4000500" cy="6477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C7C3-A9CB-4EF8-A5D2-92A0088B4720}" type="slidenum">
              <a:rPr lang="mk-MK" smtClean="0"/>
              <a:pPr/>
              <a:t>5</a:t>
            </a:fld>
            <a:endParaRPr lang="mk-M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352928" cy="1512168"/>
          </a:xfrm>
        </p:spPr>
        <p:txBody>
          <a:bodyPr>
            <a:normAutofit/>
          </a:bodyPr>
          <a:lstStyle/>
          <a:p>
            <a:pPr algn="l"/>
            <a:r>
              <a:rPr lang="mk-MK" sz="1800" dirty="0" smtClean="0">
                <a:latin typeface="+mj-lt"/>
              </a:rPr>
              <a:t>Во среда и четврток доаѓа професорка за изведување на контрасните методи за абдомен и УГТ.</a:t>
            </a:r>
            <a:r>
              <a:rPr lang="en-US" sz="1800" dirty="0" smtClean="0">
                <a:latin typeface="+mj-lt"/>
              </a:rPr>
              <a:t> </a:t>
            </a:r>
            <a:r>
              <a:rPr lang="mk-MK" sz="1800" dirty="0" smtClean="0">
                <a:latin typeface="+mj-lt"/>
              </a:rPr>
              <a:t>Добив одлична основа за идна работа со </a:t>
            </a:r>
            <a:r>
              <a:rPr lang="en-US" sz="1800" dirty="0" smtClean="0">
                <a:latin typeface="+mj-lt"/>
              </a:rPr>
              <a:t>MR.</a:t>
            </a:r>
            <a:endParaRPr lang="mk-MK" sz="1800" dirty="0" smtClean="0">
              <a:latin typeface="+mj-lt"/>
            </a:endParaRPr>
          </a:p>
          <a:p>
            <a:pPr algn="l"/>
            <a:r>
              <a:rPr lang="mk-MK" sz="1800" dirty="0" smtClean="0">
                <a:latin typeface="+mj-lt"/>
              </a:rPr>
              <a:t>На помладите пациенти не се прави </a:t>
            </a:r>
            <a:r>
              <a:rPr lang="en-US" sz="1800" dirty="0" smtClean="0">
                <a:latin typeface="+mj-lt"/>
              </a:rPr>
              <a:t>CT, </a:t>
            </a:r>
            <a:r>
              <a:rPr lang="mk-MK" sz="1800" dirty="0" smtClean="0">
                <a:latin typeface="+mj-lt"/>
              </a:rPr>
              <a:t>се упатуваат на</a:t>
            </a:r>
            <a:r>
              <a:rPr lang="en-US" sz="1800" dirty="0" smtClean="0">
                <a:latin typeface="+mj-lt"/>
              </a:rPr>
              <a:t> MR a</a:t>
            </a:r>
            <a:r>
              <a:rPr lang="mk-MK" sz="1800" dirty="0" smtClean="0">
                <a:latin typeface="+mj-lt"/>
              </a:rPr>
              <a:t>ко оправдано може да се почека за снимањето.</a:t>
            </a:r>
            <a:endParaRPr lang="mk-MK" sz="1800" dirty="0">
              <a:latin typeface="+mj-lt"/>
            </a:endParaRPr>
          </a:p>
        </p:txBody>
      </p:sp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564904"/>
            <a:ext cx="3299946" cy="3168352"/>
          </a:xfrm>
          <a:prstGeom prst="rect">
            <a:avLst/>
          </a:prstGeom>
        </p:spPr>
      </p:pic>
      <p:pic>
        <p:nvPicPr>
          <p:cNvPr id="5" name="Picture 4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0552" y="2564904"/>
            <a:ext cx="3008468" cy="3168352"/>
          </a:xfrm>
          <a:prstGeom prst="rect">
            <a:avLst/>
          </a:prstGeom>
        </p:spPr>
      </p:pic>
      <p:pic>
        <p:nvPicPr>
          <p:cNvPr id="6" name="Picture 5" descr="LOGO_MZ_FINAL-e135601863469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6165676"/>
            <a:ext cx="4000500" cy="6477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C7C3-A9CB-4EF8-A5D2-92A0088B4720}" type="slidenum">
              <a:rPr lang="mk-MK" smtClean="0"/>
              <a:pPr/>
              <a:t>6</a:t>
            </a:fld>
            <a:endParaRPr lang="mk-MK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648071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CT </a:t>
            </a:r>
            <a:r>
              <a:rPr lang="mk-MK" sz="2800" dirty="0" smtClean="0"/>
              <a:t>-ДИЈАГНОСТИКА</a:t>
            </a:r>
            <a:endParaRPr lang="mk-MK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496944" cy="4680520"/>
          </a:xfrm>
        </p:spPr>
        <p:txBody>
          <a:bodyPr>
            <a:normAutofit/>
          </a:bodyPr>
          <a:lstStyle/>
          <a:p>
            <a:pPr algn="just"/>
            <a:r>
              <a:rPr lang="mk-MK" sz="1800" b="1" dirty="0" smtClean="0">
                <a:latin typeface="+mj-lt"/>
              </a:rPr>
              <a:t>Апарат - </a:t>
            </a:r>
            <a:r>
              <a:rPr lang="en-US" sz="1800" b="1" dirty="0" smtClean="0">
                <a:latin typeface="+mj-lt"/>
              </a:rPr>
              <a:t>CT  Toshiba 64 slice </a:t>
            </a:r>
            <a:r>
              <a:rPr lang="en-US" sz="1800" b="1" dirty="0" err="1" smtClean="0">
                <a:latin typeface="+mj-lt"/>
              </a:rPr>
              <a:t>Aquilion</a:t>
            </a:r>
            <a:endParaRPr lang="mk-MK" sz="1800" b="1" dirty="0" smtClean="0">
              <a:latin typeface="+mj-lt"/>
            </a:endParaRPr>
          </a:p>
          <a:p>
            <a:pPr algn="just"/>
            <a:endParaRPr lang="en-US" sz="1800" dirty="0" smtClean="0">
              <a:latin typeface="+mj-lt"/>
            </a:endParaRPr>
          </a:p>
          <a:p>
            <a:pPr algn="just"/>
            <a:r>
              <a:rPr lang="mk-MK" sz="1800" dirty="0" smtClean="0">
                <a:latin typeface="+mj-lt"/>
              </a:rPr>
              <a:t>Со 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Medrad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Stellant</a:t>
            </a:r>
            <a:r>
              <a:rPr lang="en-US" sz="1800" dirty="0" smtClean="0">
                <a:latin typeface="+mj-lt"/>
              </a:rPr>
              <a:t> CT Injector s</a:t>
            </a:r>
            <a:r>
              <a:rPr lang="mk-MK" sz="1800" dirty="0" smtClean="0">
                <a:latin typeface="+mj-lt"/>
              </a:rPr>
              <a:t>е вршат снимања на</a:t>
            </a:r>
            <a:r>
              <a:rPr lang="en-US" sz="1800" dirty="0" smtClean="0">
                <a:latin typeface="+mj-lt"/>
              </a:rPr>
              <a:t>:</a:t>
            </a:r>
            <a:r>
              <a:rPr lang="mk-MK" sz="1800" dirty="0" smtClean="0">
                <a:latin typeface="+mj-lt"/>
              </a:rPr>
              <a:t> глава, скелет,</a:t>
            </a:r>
            <a:r>
              <a:rPr lang="en-US" sz="1800" dirty="0" smtClean="0">
                <a:latin typeface="+mj-lt"/>
              </a:rPr>
              <a:t> </a:t>
            </a:r>
            <a:r>
              <a:rPr lang="mk-MK" sz="1800" dirty="0" smtClean="0">
                <a:latin typeface="+mj-lt"/>
              </a:rPr>
              <a:t>градни и стомачни органи и ангиографии на мозок,</a:t>
            </a:r>
            <a:r>
              <a:rPr lang="en-US" sz="1800" dirty="0" smtClean="0">
                <a:latin typeface="+mj-lt"/>
              </a:rPr>
              <a:t> </a:t>
            </a:r>
            <a:r>
              <a:rPr lang="mk-MK" sz="1800" dirty="0" smtClean="0">
                <a:latin typeface="+mj-lt"/>
              </a:rPr>
              <a:t>врат,</a:t>
            </a:r>
            <a:r>
              <a:rPr lang="en-US" sz="1800" dirty="0" smtClean="0">
                <a:latin typeface="+mj-lt"/>
              </a:rPr>
              <a:t> </a:t>
            </a:r>
            <a:r>
              <a:rPr lang="mk-MK" sz="1800" dirty="0" smtClean="0">
                <a:latin typeface="+mj-lt"/>
              </a:rPr>
              <a:t>бели дробови</a:t>
            </a:r>
            <a:r>
              <a:rPr lang="en-US" sz="1800" dirty="0" smtClean="0">
                <a:latin typeface="+mj-lt"/>
              </a:rPr>
              <a:t>,</a:t>
            </a:r>
            <a:r>
              <a:rPr lang="mk-MK" sz="1800" dirty="0" smtClean="0">
                <a:latin typeface="+mj-lt"/>
              </a:rPr>
              <a:t> аорта и периферни артерии.</a:t>
            </a:r>
          </a:p>
          <a:p>
            <a:pPr algn="just"/>
            <a:r>
              <a:rPr lang="mk-MK" sz="1800" dirty="0" smtClean="0">
                <a:latin typeface="+mj-lt"/>
              </a:rPr>
              <a:t>Во дневникот за евиденција на снимањата покрај име и презиме,</a:t>
            </a:r>
            <a:r>
              <a:rPr lang="en-US" sz="1800" dirty="0" smtClean="0">
                <a:latin typeface="+mj-lt"/>
              </a:rPr>
              <a:t> </a:t>
            </a:r>
            <a:r>
              <a:rPr lang="mk-MK" sz="1800" dirty="0" smtClean="0">
                <a:latin typeface="+mj-lt"/>
              </a:rPr>
              <a:t>болнички број обавезно се пишуваат и вредностите на уреа и креатини и каков контраст е употребен за секој пациент.</a:t>
            </a:r>
          </a:p>
          <a:p>
            <a:pPr algn="just"/>
            <a:r>
              <a:rPr lang="mk-MK" sz="1800" dirty="0" smtClean="0">
                <a:latin typeface="+mj-lt"/>
              </a:rPr>
              <a:t>Снимањата се изведуваат во присуство на Радиолог по зададени протоколи.</a:t>
            </a:r>
          </a:p>
          <a:p>
            <a:pPr algn="just"/>
            <a:r>
              <a:rPr lang="mk-MK" sz="1800" dirty="0" smtClean="0">
                <a:latin typeface="+mj-lt"/>
              </a:rPr>
              <a:t>Со ињекторот работи искусна дипломирана сестра. Таа мести канила и го припрема пациентот за снимањето и се грижи за него цело време. </a:t>
            </a:r>
          </a:p>
          <a:p>
            <a:pPr algn="just"/>
            <a:r>
              <a:rPr lang="mk-MK" sz="1800" dirty="0" smtClean="0">
                <a:latin typeface="+mj-lt"/>
              </a:rPr>
              <a:t>Извршените снимања Радиолозите ги анализираат во просторија каде што се штампаат на </a:t>
            </a:r>
            <a:r>
              <a:rPr lang="en-US" sz="1800" dirty="0" smtClean="0">
                <a:latin typeface="+mj-lt"/>
              </a:rPr>
              <a:t>CD</a:t>
            </a:r>
            <a:r>
              <a:rPr lang="mk-MK" sz="1800" dirty="0" smtClean="0">
                <a:latin typeface="+mj-lt"/>
              </a:rPr>
              <a:t>. Наодите ги диктираат на мали касетофони, а потоа администраторите ги прекуцуваат. Резултатите преку пошта се добиваат за 10 дена.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mk-MK" sz="2000" dirty="0"/>
          </a:p>
        </p:txBody>
      </p:sp>
      <p:pic>
        <p:nvPicPr>
          <p:cNvPr id="4" name="Picture 3" descr="LOGO_MZ_FINAL-e135601863469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6165304"/>
            <a:ext cx="4000500" cy="6477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C7C3-A9CB-4EF8-A5D2-92A0088B4720}" type="slidenum">
              <a:rPr lang="mk-MK" smtClean="0"/>
              <a:pPr/>
              <a:t>7</a:t>
            </a:fld>
            <a:endParaRPr lang="mk-M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novo 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3834426" cy="5112568"/>
          </a:xfrm>
          <a:prstGeom prst="rect">
            <a:avLst/>
          </a:prstGeom>
        </p:spPr>
      </p:pic>
      <p:pic>
        <p:nvPicPr>
          <p:cNvPr id="5" name="Picture 4" descr="lenovo 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0022" y="980728"/>
            <a:ext cx="3834426" cy="5112568"/>
          </a:xfrm>
          <a:prstGeom prst="rect">
            <a:avLst/>
          </a:prstGeom>
        </p:spPr>
      </p:pic>
      <p:pic>
        <p:nvPicPr>
          <p:cNvPr id="6" name="Picture 5" descr="LOGO_MZ_FINAL-e135601863469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6165304"/>
            <a:ext cx="4000500" cy="6477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C7C3-A9CB-4EF8-A5D2-92A0088B4720}" type="slidenum">
              <a:rPr lang="mk-MK" smtClean="0"/>
              <a:pPr/>
              <a:t>8</a:t>
            </a:fld>
            <a:endParaRPr lang="mk-M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-3a1e7621c593d363679e91848534854b7f9c6f9737f0def536081a27f40c1f48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566" y="1052736"/>
            <a:ext cx="3618402" cy="4824536"/>
          </a:xfrm>
          <a:prstGeom prst="rect">
            <a:avLst/>
          </a:prstGeom>
        </p:spPr>
      </p:pic>
      <p:pic>
        <p:nvPicPr>
          <p:cNvPr id="5" name="Picture 4" descr="lenovo 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124744"/>
            <a:ext cx="3600400" cy="4800533"/>
          </a:xfrm>
          <a:prstGeom prst="rect">
            <a:avLst/>
          </a:prstGeom>
        </p:spPr>
      </p:pic>
      <p:pic>
        <p:nvPicPr>
          <p:cNvPr id="6" name="Picture 5" descr="LOGO_MZ_FINAL-e135601863469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6165304"/>
            <a:ext cx="4000500" cy="6477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C7C3-A9CB-4EF8-A5D2-92A0088B4720}" type="slidenum">
              <a:rPr lang="mk-MK" smtClean="0"/>
              <a:pPr/>
              <a:t>9</a:t>
            </a:fld>
            <a:endParaRPr lang="mk-MK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391</TotalTime>
  <Words>942</Words>
  <Application>Microsoft Office PowerPoint</Application>
  <PresentationFormat>On-screen Show (4:3)</PresentationFormat>
  <Paragraphs>124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ЕДУКАЦИЈА  ВО ОПШТА БОЛНИЦА НОВО  МЕСТО - РЕПУБЛИКА СЛОВЕНИЈА</vt:lpstr>
      <vt:lpstr>Општа болница Ново Место е регионална болница со зачетоци од 1894 година покрива околу 132000  жители на повеќе општини. Има 375 постели, вработува 1023 од кои 166 лекари и 480 медицински сестри. -  Нудат секундарна здравствена заштита по меѓународни стандарди ISO 9001:2008 и - имаат акредитација DNV-DIAS од 2011 година. -  Работат по КОВО стандарди за хигиена. Од 2001 година имаат координатор за хигиена.  - Од 2013 имаат (деловна скупина) работна група за обавезна хигиена на рацете. -  Персоналот има обука од чистење на рацете до одлагање на отпадот.  </vt:lpstr>
      <vt:lpstr>РЕНДГЕН ОДДЕЛЕНИЕ</vt:lpstr>
      <vt:lpstr>Магнетна резонанца - МR</vt:lpstr>
      <vt:lpstr>Slide 5</vt:lpstr>
      <vt:lpstr>Slide 6</vt:lpstr>
      <vt:lpstr>CT -ДИЈАГНОСТИКА</vt:lpstr>
      <vt:lpstr>Slide 8</vt:lpstr>
      <vt:lpstr>Slide 9</vt:lpstr>
      <vt:lpstr>Slide 10</vt:lpstr>
      <vt:lpstr>УРГЕНТНА ДИЈАГНОСТИКА</vt:lpstr>
      <vt:lpstr>ДИЈАГНОСТИКА ЗА КОНТРАСНИ МЕТОДИ ПОД СКОПИЈА</vt:lpstr>
      <vt:lpstr>Slide 13</vt:lpstr>
      <vt:lpstr>MAMOGRAFIJA ЗДРАВЕН ДОМ - НОВО МЕСТО Амбуланта за бели дробови, срце и дојка</vt:lpstr>
      <vt:lpstr>Slide 15</vt:lpstr>
      <vt:lpstr>СНИМАЊЕ НА БЕЛИ ДРОБОВИ ВО АТД</vt:lpstr>
      <vt:lpstr>АДМИНИСТРАЦИЈА</vt:lpstr>
      <vt:lpstr>ЗАКЛУЧОК</vt:lpstr>
    </vt:vector>
  </TitlesOfParts>
  <Company>Office07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ЕДУКАЦИЈА  ВО ОП</dc:title>
  <dc:creator>user</dc:creator>
  <cp:lastModifiedBy>user</cp:lastModifiedBy>
  <cp:revision>56</cp:revision>
  <dcterms:created xsi:type="dcterms:W3CDTF">2015-10-24T21:59:09Z</dcterms:created>
  <dcterms:modified xsi:type="dcterms:W3CDTF">2015-10-26T20:20:57Z</dcterms:modified>
</cp:coreProperties>
</file>