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53" r:id="rId3"/>
    <p:sldId id="355" r:id="rId4"/>
    <p:sldId id="356" r:id="rId5"/>
    <p:sldId id="262" r:id="rId6"/>
    <p:sldId id="357" r:id="rId7"/>
    <p:sldId id="348" r:id="rId8"/>
    <p:sldId id="358" r:id="rId9"/>
    <p:sldId id="359" r:id="rId10"/>
    <p:sldId id="360" r:id="rId11"/>
    <p:sldId id="361" r:id="rId12"/>
    <p:sldId id="362" r:id="rId13"/>
    <p:sldId id="331" r:id="rId14"/>
    <p:sldId id="364" r:id="rId15"/>
    <p:sldId id="365" r:id="rId16"/>
    <p:sldId id="366" r:id="rId17"/>
    <p:sldId id="368" r:id="rId18"/>
    <p:sldId id="367" r:id="rId19"/>
    <p:sldId id="369" r:id="rId20"/>
    <p:sldId id="370" r:id="rId21"/>
    <p:sldId id="371" r:id="rId22"/>
    <p:sldId id="372" r:id="rId23"/>
    <p:sldId id="338" r:id="rId24"/>
    <p:sldId id="373" r:id="rId25"/>
    <p:sldId id="374" r:id="rId26"/>
    <p:sldId id="375" r:id="rId27"/>
    <p:sldId id="377" r:id="rId28"/>
    <p:sldId id="376" r:id="rId29"/>
    <p:sldId id="378" r:id="rId30"/>
    <p:sldId id="379" r:id="rId31"/>
    <p:sldId id="380" r:id="rId32"/>
    <p:sldId id="381" r:id="rId33"/>
    <p:sldId id="382" r:id="rId34"/>
    <p:sldId id="383" r:id="rId35"/>
    <p:sldId id="352" r:id="rId3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6172C-ADFD-41F2-B3FD-1CBC3ACFEB7E}" v="58" dt="2021-06-16T07:00:43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49"/>
  </p:normalViewPr>
  <p:slideViewPr>
    <p:cSldViewPr snapToGrid="0" snapToObjects="1">
      <p:cViewPr varScale="1">
        <p:scale>
          <a:sx n="68" d="100"/>
          <a:sy n="68" d="100"/>
        </p:scale>
        <p:origin x="9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5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ma Adilovic" userId="1d23cdd7-2141-46b1-a152-1f475b664307" providerId="ADAL" clId="{5FB6172C-ADFD-41F2-B3FD-1CBC3ACFEB7E}"/>
    <pc:docChg chg="custSel modSld">
      <pc:chgData name="Esma Adilovic" userId="1d23cdd7-2141-46b1-a152-1f475b664307" providerId="ADAL" clId="{5FB6172C-ADFD-41F2-B3FD-1CBC3ACFEB7E}" dt="2021-06-16T07:01:22.625" v="150" actId="1076"/>
      <pc:docMkLst>
        <pc:docMk/>
      </pc:docMkLst>
      <pc:sldChg chg="modSp mod">
        <pc:chgData name="Esma Adilovic" userId="1d23cdd7-2141-46b1-a152-1f475b664307" providerId="ADAL" clId="{5FB6172C-ADFD-41F2-B3FD-1CBC3ACFEB7E}" dt="2021-06-16T06:50:05.129" v="46" actId="255"/>
        <pc:sldMkLst>
          <pc:docMk/>
          <pc:sldMk cId="16083523" sldId="262"/>
        </pc:sldMkLst>
        <pc:graphicFrameChg chg="mod">
          <ac:chgData name="Esma Adilovic" userId="1d23cdd7-2141-46b1-a152-1f475b664307" providerId="ADAL" clId="{5FB6172C-ADFD-41F2-B3FD-1CBC3ACFEB7E}" dt="2021-06-16T06:50:05.129" v="46" actId="255"/>
          <ac:graphicFrameMkLst>
            <pc:docMk/>
            <pc:sldMk cId="16083523" sldId="262"/>
            <ac:graphicFrameMk id="5" creationId="{8C7831F6-F825-45B8-877F-E3E76CBB0E9A}"/>
          </ac:graphicFrameMkLst>
        </pc:graphicFrameChg>
        <pc:graphicFrameChg chg="mod modGraphic">
          <ac:chgData name="Esma Adilovic" userId="1d23cdd7-2141-46b1-a152-1f475b664307" providerId="ADAL" clId="{5FB6172C-ADFD-41F2-B3FD-1CBC3ACFEB7E}" dt="2021-06-16T06:49:52.035" v="44" actId="1076"/>
          <ac:graphicFrameMkLst>
            <pc:docMk/>
            <pc:sldMk cId="16083523" sldId="262"/>
            <ac:graphicFrameMk id="6" creationId="{D8DF5423-25B8-458B-A375-EDD53A48DECB}"/>
          </ac:graphicFrameMkLst>
        </pc:graphicFrameChg>
      </pc:sldChg>
      <pc:sldChg chg="modSp mod">
        <pc:chgData name="Esma Adilovic" userId="1d23cdd7-2141-46b1-a152-1f475b664307" providerId="ADAL" clId="{5FB6172C-ADFD-41F2-B3FD-1CBC3ACFEB7E}" dt="2021-06-16T06:50:34.422" v="47" actId="207"/>
        <pc:sldMkLst>
          <pc:docMk/>
          <pc:sldMk cId="1778333792" sldId="338"/>
        </pc:sldMkLst>
        <pc:graphicFrameChg chg="modGraphic">
          <ac:chgData name="Esma Adilovic" userId="1d23cdd7-2141-46b1-a152-1f475b664307" providerId="ADAL" clId="{5FB6172C-ADFD-41F2-B3FD-1CBC3ACFEB7E}" dt="2021-06-16T06:50:34.422" v="47" actId="207"/>
          <ac:graphicFrameMkLst>
            <pc:docMk/>
            <pc:sldMk cId="1778333792" sldId="338"/>
            <ac:graphicFrameMk id="4" creationId="{A06A1C2B-6759-4DB0-912F-BB628E6F25F2}"/>
          </ac:graphicFrameMkLst>
        </pc:graphicFrameChg>
      </pc:sldChg>
      <pc:sldChg chg="modSp mod">
        <pc:chgData name="Esma Adilovic" userId="1d23cdd7-2141-46b1-a152-1f475b664307" providerId="ADAL" clId="{5FB6172C-ADFD-41F2-B3FD-1CBC3ACFEB7E}" dt="2021-06-16T06:48:54.036" v="37" actId="1076"/>
        <pc:sldMkLst>
          <pc:docMk/>
          <pc:sldMk cId="4135344899" sldId="356"/>
        </pc:sldMkLst>
        <pc:graphicFrameChg chg="mod">
          <ac:chgData name="Esma Adilovic" userId="1d23cdd7-2141-46b1-a152-1f475b664307" providerId="ADAL" clId="{5FB6172C-ADFD-41F2-B3FD-1CBC3ACFEB7E}" dt="2021-06-16T06:48:54.036" v="37" actId="1076"/>
          <ac:graphicFrameMkLst>
            <pc:docMk/>
            <pc:sldMk cId="4135344899" sldId="356"/>
            <ac:graphicFrameMk id="5" creationId="{C88261D7-2854-4703-B93F-81BEDD865ACD}"/>
          </ac:graphicFrameMkLst>
        </pc:graphicFrameChg>
      </pc:sldChg>
      <pc:sldChg chg="addSp delSp modSp mod">
        <pc:chgData name="Esma Adilovic" userId="1d23cdd7-2141-46b1-a152-1f475b664307" providerId="ADAL" clId="{5FB6172C-ADFD-41F2-B3FD-1CBC3ACFEB7E}" dt="2021-06-16T07:01:22.625" v="150" actId="1076"/>
        <pc:sldMkLst>
          <pc:docMk/>
          <pc:sldMk cId="1718210264" sldId="357"/>
        </pc:sldMkLst>
        <pc:spChg chg="del">
          <ac:chgData name="Esma Adilovic" userId="1d23cdd7-2141-46b1-a152-1f475b664307" providerId="ADAL" clId="{5FB6172C-ADFD-41F2-B3FD-1CBC3ACFEB7E}" dt="2021-06-16T06:59:02.116" v="128" actId="21"/>
          <ac:spMkLst>
            <pc:docMk/>
            <pc:sldMk cId="1718210264" sldId="357"/>
            <ac:spMk id="3" creationId="{C17F4A8D-0456-47E3-9880-CD497BC0DF0D}"/>
          </ac:spMkLst>
        </pc:spChg>
        <pc:spChg chg="add mod">
          <ac:chgData name="Esma Adilovic" userId="1d23cdd7-2141-46b1-a152-1f475b664307" providerId="ADAL" clId="{5FB6172C-ADFD-41F2-B3FD-1CBC3ACFEB7E}" dt="2021-06-16T07:01:19.800" v="149" actId="1076"/>
          <ac:spMkLst>
            <pc:docMk/>
            <pc:sldMk cId="1718210264" sldId="357"/>
            <ac:spMk id="4" creationId="{893008A9-1379-4686-ABA6-7AE41C745F6C}"/>
          </ac:spMkLst>
        </pc:spChg>
        <pc:spChg chg="add mod">
          <ac:chgData name="Esma Adilovic" userId="1d23cdd7-2141-46b1-a152-1f475b664307" providerId="ADAL" clId="{5FB6172C-ADFD-41F2-B3FD-1CBC3ACFEB7E}" dt="2021-06-16T07:01:22.625" v="150" actId="1076"/>
          <ac:spMkLst>
            <pc:docMk/>
            <pc:sldMk cId="1718210264" sldId="357"/>
            <ac:spMk id="10" creationId="{3DF58F4E-E323-483E-B803-7C9287A35AC0}"/>
          </ac:spMkLst>
        </pc:spChg>
        <pc:spChg chg="add mod">
          <ac:chgData name="Esma Adilovic" userId="1d23cdd7-2141-46b1-a152-1f475b664307" providerId="ADAL" clId="{5FB6172C-ADFD-41F2-B3FD-1CBC3ACFEB7E}" dt="2021-06-16T07:00:23.460" v="141" actId="1076"/>
          <ac:spMkLst>
            <pc:docMk/>
            <pc:sldMk cId="1718210264" sldId="357"/>
            <ac:spMk id="11" creationId="{1B5632C2-4E9A-47BE-8DEC-065517949E94}"/>
          </ac:spMkLst>
        </pc:spChg>
        <pc:spChg chg="add del mod">
          <ac:chgData name="Esma Adilovic" userId="1d23cdd7-2141-46b1-a152-1f475b664307" providerId="ADAL" clId="{5FB6172C-ADFD-41F2-B3FD-1CBC3ACFEB7E}" dt="2021-06-16T06:59:10.284" v="129" actId="21"/>
          <ac:spMkLst>
            <pc:docMk/>
            <pc:sldMk cId="1718210264" sldId="357"/>
            <ac:spMk id="13" creationId="{AE97711D-3F0D-420F-BADC-7901CD127B39}"/>
          </ac:spMkLst>
        </pc:spChg>
        <pc:spChg chg="add mod">
          <ac:chgData name="Esma Adilovic" userId="1d23cdd7-2141-46b1-a152-1f475b664307" providerId="ADAL" clId="{5FB6172C-ADFD-41F2-B3FD-1CBC3ACFEB7E}" dt="2021-06-16T07:00:59.623" v="146" actId="1076"/>
          <ac:spMkLst>
            <pc:docMk/>
            <pc:sldMk cId="1718210264" sldId="357"/>
            <ac:spMk id="14" creationId="{B948FF6F-785C-4B8E-887E-B953C6951F9A}"/>
          </ac:spMkLst>
        </pc:spChg>
        <pc:graphicFrameChg chg="add mod">
          <ac:chgData name="Esma Adilovic" userId="1d23cdd7-2141-46b1-a152-1f475b664307" providerId="ADAL" clId="{5FB6172C-ADFD-41F2-B3FD-1CBC3ACFEB7E}" dt="2021-06-16T06:59:49.294" v="134" actId="1076"/>
          <ac:graphicFrameMkLst>
            <pc:docMk/>
            <pc:sldMk cId="1718210264" sldId="357"/>
            <ac:graphicFrameMk id="6" creationId="{D9902A97-41B1-4F89-BFE8-123CC1AF7F80}"/>
          </ac:graphicFrameMkLst>
        </pc:graphicFrameChg>
        <pc:graphicFrameChg chg="add mod">
          <ac:chgData name="Esma Adilovic" userId="1d23cdd7-2141-46b1-a152-1f475b664307" providerId="ADAL" clId="{5FB6172C-ADFD-41F2-B3FD-1CBC3ACFEB7E}" dt="2021-06-16T06:59:55.219" v="135" actId="14100"/>
          <ac:graphicFrameMkLst>
            <pc:docMk/>
            <pc:sldMk cId="1718210264" sldId="357"/>
            <ac:graphicFrameMk id="7" creationId="{98AA0A3C-F852-4505-95CC-E0B6C9BF09A2}"/>
          </ac:graphicFrameMkLst>
        </pc:graphicFrameChg>
        <pc:graphicFrameChg chg="add mod">
          <ac:chgData name="Esma Adilovic" userId="1d23cdd7-2141-46b1-a152-1f475b664307" providerId="ADAL" clId="{5FB6172C-ADFD-41F2-B3FD-1CBC3ACFEB7E}" dt="2021-06-16T07:01:11.758" v="148" actId="1076"/>
          <ac:graphicFrameMkLst>
            <pc:docMk/>
            <pc:sldMk cId="1718210264" sldId="357"/>
            <ac:graphicFrameMk id="8" creationId="{ADC70D57-A9E6-457B-B67F-E7FEFE295E42}"/>
          </ac:graphicFrameMkLst>
        </pc:graphicFrameChg>
        <pc:graphicFrameChg chg="add mod">
          <ac:chgData name="Esma Adilovic" userId="1d23cdd7-2141-46b1-a152-1f475b664307" providerId="ADAL" clId="{5FB6172C-ADFD-41F2-B3FD-1CBC3ACFEB7E}" dt="2021-06-16T07:01:05.638" v="147" actId="1076"/>
          <ac:graphicFrameMkLst>
            <pc:docMk/>
            <pc:sldMk cId="1718210264" sldId="357"/>
            <ac:graphicFrameMk id="9" creationId="{851BE573-7697-46E0-9423-032F3B0B75CE}"/>
          </ac:graphicFrameMkLst>
        </pc:graphicFrameChg>
      </pc:sldChg>
      <pc:sldChg chg="addSp delSp modSp mod">
        <pc:chgData name="Esma Adilovic" userId="1d23cdd7-2141-46b1-a152-1f475b664307" providerId="ADAL" clId="{5FB6172C-ADFD-41F2-B3FD-1CBC3ACFEB7E}" dt="2021-06-16T06:53:28.313" v="76" actId="14100"/>
        <pc:sldMkLst>
          <pc:docMk/>
          <pc:sldMk cId="2729633628" sldId="378"/>
        </pc:sldMkLst>
        <pc:spChg chg="del">
          <ac:chgData name="Esma Adilovic" userId="1d23cdd7-2141-46b1-a152-1f475b664307" providerId="ADAL" clId="{5FB6172C-ADFD-41F2-B3FD-1CBC3ACFEB7E}" dt="2021-06-16T06:51:12.806" v="48" actId="21"/>
          <ac:spMkLst>
            <pc:docMk/>
            <pc:sldMk cId="2729633628" sldId="378"/>
            <ac:spMk id="3" creationId="{83D06DB9-09BD-449B-9324-E99A4A5A514B}"/>
          </ac:spMkLst>
        </pc:spChg>
        <pc:graphicFrameChg chg="add mod">
          <ac:chgData name="Esma Adilovic" userId="1d23cdd7-2141-46b1-a152-1f475b664307" providerId="ADAL" clId="{5FB6172C-ADFD-41F2-B3FD-1CBC3ACFEB7E}" dt="2021-06-16T06:53:17.034" v="73" actId="14100"/>
          <ac:graphicFrameMkLst>
            <pc:docMk/>
            <pc:sldMk cId="2729633628" sldId="378"/>
            <ac:graphicFrameMk id="4" creationId="{1DDD9B9D-7A66-45EF-B4DD-BBFEFB70E4E9}"/>
          </ac:graphicFrameMkLst>
        </pc:graphicFrameChg>
        <pc:graphicFrameChg chg="add mod">
          <ac:chgData name="Esma Adilovic" userId="1d23cdd7-2141-46b1-a152-1f475b664307" providerId="ADAL" clId="{5FB6172C-ADFD-41F2-B3FD-1CBC3ACFEB7E}" dt="2021-06-16T06:53:23.841" v="75" actId="14100"/>
          <ac:graphicFrameMkLst>
            <pc:docMk/>
            <pc:sldMk cId="2729633628" sldId="378"/>
            <ac:graphicFrameMk id="5" creationId="{3A38C2F6-7E09-487A-9A15-629D1C0597D2}"/>
          </ac:graphicFrameMkLst>
        </pc:graphicFrameChg>
        <pc:graphicFrameChg chg="add mod">
          <ac:chgData name="Esma Adilovic" userId="1d23cdd7-2141-46b1-a152-1f475b664307" providerId="ADAL" clId="{5FB6172C-ADFD-41F2-B3FD-1CBC3ACFEB7E}" dt="2021-06-16T06:53:19.779" v="74" actId="14100"/>
          <ac:graphicFrameMkLst>
            <pc:docMk/>
            <pc:sldMk cId="2729633628" sldId="378"/>
            <ac:graphicFrameMk id="6" creationId="{F58FD16A-CD73-44E5-B6DE-419159D420A9}"/>
          </ac:graphicFrameMkLst>
        </pc:graphicFrameChg>
        <pc:graphicFrameChg chg="add mod">
          <ac:chgData name="Esma Adilovic" userId="1d23cdd7-2141-46b1-a152-1f475b664307" providerId="ADAL" clId="{5FB6172C-ADFD-41F2-B3FD-1CBC3ACFEB7E}" dt="2021-06-16T06:53:28.313" v="76" actId="14100"/>
          <ac:graphicFrameMkLst>
            <pc:docMk/>
            <pc:sldMk cId="2729633628" sldId="378"/>
            <ac:graphicFrameMk id="7" creationId="{C5FEDAAD-4D04-4790-B664-63585268DFC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jEBE\Desktop\godishen%20charts%20i%20grafici%20site%20presmetk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jEBE\Desktop\godishen%20charts%20i%20grafici%20site%20presmetk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StobiSerif Regular" panose="02000503060000020004" pitchFamily="50" charset="0"/>
                <a:ea typeface="+mn-ea"/>
                <a:cs typeface="+mn-cs"/>
              </a:defRPr>
            </a:pPr>
            <a:r>
              <a:rPr lang="mk-MK" sz="1500" b="1">
                <a:solidFill>
                  <a:sysClr val="windowText" lastClr="000000"/>
                </a:solidFill>
                <a:latin typeface="StobiSerif Regular" panose="02000503060000020004" pitchFamily="50" charset="0"/>
              </a:rPr>
              <a:t>Степен</a:t>
            </a:r>
            <a:r>
              <a:rPr lang="mk-MK" sz="1500" b="1" baseline="0">
                <a:solidFill>
                  <a:sysClr val="windowText" lastClr="000000"/>
                </a:solidFill>
                <a:latin typeface="StobiSerif Regular" panose="02000503060000020004" pitchFamily="50" charset="0"/>
              </a:rPr>
              <a:t> на реализација во период</a:t>
            </a:r>
          </a:p>
          <a:p>
            <a:pPr>
              <a:defRPr sz="1500" b="1">
                <a:solidFill>
                  <a:sysClr val="windowText" lastClr="000000"/>
                </a:solidFill>
                <a:latin typeface="StobiSerif Regular" panose="02000503060000020004" pitchFamily="50" charset="0"/>
              </a:defRPr>
            </a:pPr>
            <a:r>
              <a:rPr lang="en-US" sz="1500" b="1" baseline="0">
                <a:solidFill>
                  <a:sysClr val="windowText" lastClr="000000"/>
                </a:solidFill>
                <a:latin typeface="StobiSerif Regular" panose="02000503060000020004" pitchFamily="50" charset="0"/>
              </a:rPr>
              <a:t>j</a:t>
            </a:r>
            <a:r>
              <a:rPr lang="mk-MK" sz="1500" b="1" baseline="0">
                <a:solidFill>
                  <a:sysClr val="windowText" lastClr="000000"/>
                </a:solidFill>
                <a:latin typeface="StobiSerif Regular" panose="02000503060000020004" pitchFamily="50" charset="0"/>
              </a:rPr>
              <a:t>ан. - дек. 2020</a:t>
            </a:r>
            <a:endParaRPr lang="en-US" sz="1500" b="1">
              <a:solidFill>
                <a:sysClr val="windowText" lastClr="000000"/>
              </a:solidFill>
              <a:latin typeface="StobiSerif Regular" panose="02000503060000020004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0.29257961504811897"/>
          <c:y val="0.23819538403893595"/>
          <c:w val="0.40928521434820653"/>
          <c:h val="0.622684216165780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02-4875-92A5-E2E540EA37E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02-4875-92A5-E2E540EA37E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02-4875-92A5-E2E540EA37E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02-4875-92A5-E2E540EA37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602-4875-92A5-E2E540EA3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Sheet1!$J$70:$L$70</c:f>
              <c:strCache>
                <c:ptCount val="3"/>
                <c:pt idx="0">
                  <c:v>Вкупно доцнат</c:v>
                </c:pt>
                <c:pt idx="1">
                  <c:v>Вкупно во тек</c:v>
                </c:pt>
                <c:pt idx="2">
                  <c:v>Вкупно реализирани</c:v>
                </c:pt>
              </c:strCache>
            </c:strRef>
          </c:cat>
          <c:val>
            <c:numRef>
              <c:f>Sheet1!$J$72:$L$72</c:f>
              <c:numCache>
                <c:formatCode>0%</c:formatCode>
                <c:ptCount val="3"/>
                <c:pt idx="0">
                  <c:v>0.60185185185185186</c:v>
                </c:pt>
                <c:pt idx="1">
                  <c:v>0.22222222222222221</c:v>
                </c:pt>
                <c:pt idx="2">
                  <c:v>0.17592592592592593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02-4875-92A5-E2E540EA3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68376068376067"/>
          <c:y val="0.8690484631364207"/>
          <c:w val="0.72008547008547008"/>
          <c:h val="0.11706255468066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</c:spPr>
  <c:txPr>
    <a:bodyPr/>
    <a:lstStyle/>
    <a:p>
      <a:pPr>
        <a:defRPr/>
      </a:pPr>
      <a:endParaRPr lang="mk-M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StobiSerif Regular" panose="02000503060000020004" pitchFamily="50" charset="0"/>
                <a:ea typeface="+mn-ea"/>
                <a:cs typeface="+mn-cs"/>
              </a:defRPr>
            </a:pPr>
            <a:r>
              <a:rPr lang="mk-MK" sz="1200" b="1">
                <a:solidFill>
                  <a:sysClr val="windowText" lastClr="000000"/>
                </a:solidFill>
              </a:rPr>
              <a:t>П.О. </a:t>
            </a:r>
            <a:r>
              <a:rPr lang="en-US" sz="1200" b="1">
                <a:solidFill>
                  <a:sysClr val="windowText" lastClr="000000"/>
                </a:solidFill>
              </a:rPr>
              <a:t>4</a:t>
            </a:r>
            <a:r>
              <a:rPr lang="mk-MK" sz="1200" b="1">
                <a:solidFill>
                  <a:sysClr val="windowText" lastClr="000000"/>
                </a:solidFill>
              </a:rPr>
              <a:t> процентуално</a:t>
            </a:r>
            <a:endParaRPr lang="en-US" sz="1200" b="1">
              <a:solidFill>
                <a:sysClr val="windowText" lastClr="000000"/>
              </a:solidFill>
            </a:endParaRP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mk-MK" sz="1200" b="1">
                <a:solidFill>
                  <a:sysClr val="windowText" lastClr="000000"/>
                </a:solidFill>
              </a:rPr>
              <a:t>(февруари 2018 - јуни 20</a:t>
            </a:r>
            <a:r>
              <a:rPr lang="en-US" sz="1200" b="1">
                <a:solidFill>
                  <a:sysClr val="windowText" lastClr="000000"/>
                </a:solidFill>
              </a:rPr>
              <a:t>20</a:t>
            </a:r>
            <a:r>
              <a:rPr lang="mk-MK" sz="1200" b="1">
                <a:solidFill>
                  <a:sysClr val="windowText" lastClr="000000"/>
                </a:solidFill>
              </a:rPr>
              <a:t>)</a:t>
            </a:r>
            <a:endParaRPr lang="en-US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7273003075678428"/>
          <c:y val="3.1372549019607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0.31804886213846828"/>
          <c:y val="0.2518359322731718"/>
          <c:w val="0.47539022403528408"/>
          <c:h val="0.58422633217359454"/>
        </c:manualLayout>
      </c:layout>
      <c:pieChart>
        <c:varyColors val="1"/>
        <c:ser>
          <c:idx val="0"/>
          <c:order val="0"/>
          <c:tx>
            <c:strRef>
              <c:f>Sheet1!$M$107</c:f>
              <c:strCache>
                <c:ptCount val="1"/>
                <c:pt idx="0">
                  <c:v>П.О. 4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B9-41A4-B0B7-F24415669F1D}"/>
              </c:ext>
            </c:extLst>
          </c:dPt>
          <c:dPt>
            <c:idx val="1"/>
            <c:bubble3D val="0"/>
            <c:explosion val="5"/>
            <c:spPr>
              <a:solidFill>
                <a:srgbClr val="EAFB0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B9-41A4-B0B7-F24415669F1D}"/>
              </c:ext>
            </c:extLst>
          </c:dPt>
          <c:dPt>
            <c:idx val="2"/>
            <c:bubble3D val="0"/>
            <c:explosion val="8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B9-41A4-B0B7-F24415669F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Sheet1!$N$105:$P$105</c:f>
              <c:strCache>
                <c:ptCount val="3"/>
                <c:pt idx="0">
                  <c:v>Доцнат</c:v>
                </c:pt>
                <c:pt idx="1">
                  <c:v>Во тек</c:v>
                </c:pt>
                <c:pt idx="2">
                  <c:v>Реализирани</c:v>
                </c:pt>
              </c:strCache>
            </c:strRef>
          </c:cat>
          <c:val>
            <c:numRef>
              <c:f>Sheet1!$N$107:$P$107</c:f>
              <c:numCache>
                <c:formatCode>0%</c:formatCode>
                <c:ptCount val="3"/>
                <c:pt idx="0">
                  <c:v>0.37313432835820898</c:v>
                </c:pt>
                <c:pt idx="1">
                  <c:v>0.22388059701492538</c:v>
                </c:pt>
                <c:pt idx="2">
                  <c:v>0.40298507462686567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B9-41A4-B0B7-F24415669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286093888396816E-2"/>
          <c:y val="0.86457763367814322"/>
          <c:w val="0.9"/>
          <c:h val="0.10404981730224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</c:spPr>
  <c:txPr>
    <a:bodyPr/>
    <a:lstStyle/>
    <a:p>
      <a:pPr>
        <a:defRPr>
          <a:latin typeface="StobiSerif Regular" panose="02000503060000020004" pitchFamily="50" charset="0"/>
        </a:defRPr>
      </a:pPr>
      <a:endParaRPr lang="mk-M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09543185238287E-2"/>
          <c:y val="7.7142367202648693E-2"/>
          <c:w val="0.93848210652767816"/>
          <c:h val="0.62256928414082391"/>
        </c:manualLayout>
      </c:layout>
      <c:pie3DChart>
        <c:varyColors val="1"/>
        <c:ser>
          <c:idx val="0"/>
          <c:order val="0"/>
          <c:tx>
            <c:strRef>
              <c:f>Sheet1!$A$17</c:f>
              <c:strCache>
                <c:ptCount val="1"/>
                <c:pt idx="0">
                  <c:v>ПО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EE92-410B-A3B2-347BA2224CD8}"/>
              </c:ext>
            </c:extLst>
          </c:dPt>
          <c:dPt>
            <c:idx val="1"/>
            <c:bubble3D val="0"/>
            <c:explosion val="11"/>
            <c:spPr>
              <a:solidFill>
                <a:srgbClr val="EAFB0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EE92-410B-A3B2-347BA2224CD8}"/>
              </c:ext>
            </c:extLst>
          </c:dPt>
          <c:dPt>
            <c:idx val="2"/>
            <c:bubble3D val="0"/>
            <c:explosion val="1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EE92-410B-A3B2-347BA2224C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Sheet1!$B$16:$D$16</c:f>
              <c:strCache>
                <c:ptCount val="3"/>
                <c:pt idx="0">
                  <c:v>доцнат</c:v>
                </c:pt>
                <c:pt idx="1">
                  <c:v>во тек</c:v>
                </c:pt>
                <c:pt idx="2">
                  <c:v>реализирани</c:v>
                </c:pt>
              </c:strCache>
            </c:strRef>
          </c:cat>
          <c:val>
            <c:numRef>
              <c:f>Sheet1!$B$17:$D$17</c:f>
              <c:numCache>
                <c:formatCode>0%</c:formatCode>
                <c:ptCount val="3"/>
                <c:pt idx="0">
                  <c:v>0.33333333333333331</c:v>
                </c:pt>
                <c:pt idx="1">
                  <c:v>0.2</c:v>
                </c:pt>
                <c:pt idx="2">
                  <c:v>0.46666666666666667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92-410B-A3B2-347BA2224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34960715284863"/>
          <c:w val="0.96120251878935603"/>
          <c:h val="0.18123608053622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  <a:scene3d>
      <a:camera prst="orthographicFront"/>
      <a:lightRig rig="threePt" dir="t"/>
    </a:scene3d>
    <a:sp3d/>
  </c:spPr>
  <c:txPr>
    <a:bodyPr/>
    <a:lstStyle/>
    <a:p>
      <a:pPr>
        <a:defRPr>
          <a:latin typeface="StobiSerif Regular" panose="02000503060000020004" pitchFamily="50" charset="0"/>
        </a:defRPr>
      </a:pPr>
      <a:endParaRPr lang="mk-M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709273862807033E-2"/>
          <c:y val="0.11799472300781566"/>
          <c:w val="0.88927489617846323"/>
          <c:h val="0.61935380678182983"/>
        </c:manualLayout>
      </c:layout>
      <c:pie3DChart>
        <c:varyColors val="1"/>
        <c:ser>
          <c:idx val="0"/>
          <c:order val="0"/>
          <c:tx>
            <c:strRef>
              <c:f>Sheet1!$A$20</c:f>
              <c:strCache>
                <c:ptCount val="1"/>
                <c:pt idx="0">
                  <c:v>ПО 2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  <c:explosion val="6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0A-42C2-BAA0-538961195DDB}"/>
              </c:ext>
            </c:extLst>
          </c:dPt>
          <c:dPt>
            <c:idx val="1"/>
            <c:bubble3D val="0"/>
            <c:explosion val="14"/>
            <c:spPr>
              <a:solidFill>
                <a:srgbClr val="EAFB0D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0A-42C2-BAA0-538961195DDB}"/>
              </c:ext>
            </c:extLst>
          </c:dPt>
          <c:dPt>
            <c:idx val="2"/>
            <c:bubble3D val="0"/>
            <c:explosion val="11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0A-42C2-BAA0-538961195DD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A-42C2-BAA0-538961195DD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0A-42C2-BAA0-538961195DDB}"/>
                </c:ext>
              </c:extLst>
            </c:dLbl>
            <c:dLbl>
              <c:idx val="2"/>
              <c:layout>
                <c:manualLayout>
                  <c:x val="7.1846019247594053E-2"/>
                  <c:y val="8.4215028676970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0A-42C2-BAA0-538961195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Sheet1!$B$19:$D$19</c:f>
              <c:strCache>
                <c:ptCount val="3"/>
                <c:pt idx="0">
                  <c:v>доцнат</c:v>
                </c:pt>
                <c:pt idx="1">
                  <c:v>во тек</c:v>
                </c:pt>
                <c:pt idx="2">
                  <c:v>реализирани</c:v>
                </c:pt>
              </c:strCache>
            </c:strRef>
          </c:cat>
          <c:val>
            <c:numRef>
              <c:f>Sheet1!$B$20:$D$20</c:f>
              <c:numCache>
                <c:formatCode>0%</c:formatCode>
                <c:ptCount val="3"/>
                <c:pt idx="0">
                  <c:v>0.74193548387096775</c:v>
                </c:pt>
                <c:pt idx="1">
                  <c:v>0.16129032258064516</c:v>
                </c:pt>
                <c:pt idx="2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0A-42C2-BAA0-538961195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246045739603322E-2"/>
          <c:y val="0.77901120956362457"/>
          <c:w val="0.92128300138953201"/>
          <c:h val="0.1116891385215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  <a:scene3d>
      <a:camera prst="orthographicFront"/>
      <a:lightRig rig="threePt" dir="t"/>
    </a:scene3d>
    <a:sp3d prstMaterial="matte"/>
  </c:spPr>
  <c:txPr>
    <a:bodyPr/>
    <a:lstStyle/>
    <a:p>
      <a:pPr>
        <a:defRPr>
          <a:latin typeface="StobiSerif Regular" panose="02000503060000020004" pitchFamily="50" charset="0"/>
        </a:defRPr>
      </a:pPr>
      <a:endParaRPr lang="mk-M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920935720391535E-2"/>
          <c:y val="0.173257349217704"/>
          <c:w val="0.88656691109487606"/>
          <c:h val="0.60065170425125436"/>
        </c:manualLayout>
      </c:layout>
      <c:pie3DChart>
        <c:varyColors val="1"/>
        <c:ser>
          <c:idx val="0"/>
          <c:order val="0"/>
          <c:tx>
            <c:strRef>
              <c:f>Sheet1!$A$23</c:f>
              <c:strCache>
                <c:ptCount val="1"/>
                <c:pt idx="0">
                  <c:v>ПО 3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  <c:explosion val="8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D5-40B4-BBDF-7AD8CFB2A29D}"/>
              </c:ext>
            </c:extLst>
          </c:dPt>
          <c:dPt>
            <c:idx val="1"/>
            <c:bubble3D val="0"/>
            <c:explosion val="13"/>
            <c:spPr>
              <a:solidFill>
                <a:srgbClr val="EAFB0D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D5-40B4-BBDF-7AD8CFB2A29D}"/>
              </c:ext>
            </c:extLst>
          </c:dPt>
          <c:dPt>
            <c:idx val="2"/>
            <c:bubble3D val="0"/>
            <c:explosion val="16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D5-40B4-BBDF-7AD8CFB2A2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Sheet1!$B$22:$D$22</c:f>
              <c:strCache>
                <c:ptCount val="3"/>
                <c:pt idx="0">
                  <c:v>доцнат</c:v>
                </c:pt>
                <c:pt idx="1">
                  <c:v>во тек</c:v>
                </c:pt>
                <c:pt idx="2">
                  <c:v>реализирани</c:v>
                </c:pt>
              </c:strCache>
            </c:strRef>
          </c:cat>
          <c:val>
            <c:numRef>
              <c:f>Sheet1!$B$23:$D$23</c:f>
              <c:numCache>
                <c:formatCode>0%</c:formatCode>
                <c:ptCount val="3"/>
                <c:pt idx="0">
                  <c:v>0.76470588235294112</c:v>
                </c:pt>
                <c:pt idx="1">
                  <c:v>0.11764705882352941</c:v>
                </c:pt>
                <c:pt idx="2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D5-40B4-BBDF-7AD8CFB2A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572708714441001E-2"/>
          <c:y val="0.80154717502417461"/>
          <c:w val="0.82847336002191641"/>
          <c:h val="0.11315870935706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  <a:scene3d>
      <a:camera prst="orthographicFront"/>
      <a:lightRig rig="threePt" dir="t"/>
    </a:scene3d>
    <a:sp3d prstMaterial="plastic"/>
  </c:spPr>
  <c:txPr>
    <a:bodyPr/>
    <a:lstStyle/>
    <a:p>
      <a:pPr>
        <a:defRPr>
          <a:latin typeface="StobiSerif Regular" panose="02000503060000020004" pitchFamily="50" charset="0"/>
        </a:defRPr>
      </a:pPr>
      <a:endParaRPr lang="mk-M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760134362320759E-2"/>
          <c:y val="0.14538658473306856"/>
          <c:w val="0.91381263161755044"/>
          <c:h val="0.59685318684999089"/>
        </c:manualLayout>
      </c:layout>
      <c:pie3DChart>
        <c:varyColors val="1"/>
        <c:ser>
          <c:idx val="0"/>
          <c:order val="0"/>
          <c:tx>
            <c:strRef>
              <c:f>Sheet1!$A$26</c:f>
              <c:strCache>
                <c:ptCount val="1"/>
                <c:pt idx="0">
                  <c:v>ПО 4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  <c:explosion val="3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95-4632-ACE9-8A5E6D1189BF}"/>
              </c:ext>
            </c:extLst>
          </c:dPt>
          <c:dPt>
            <c:idx val="1"/>
            <c:bubble3D val="0"/>
            <c:explosion val="15"/>
            <c:spPr>
              <a:solidFill>
                <a:srgbClr val="EAFB0D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95-4632-ACE9-8A5E6D1189BF}"/>
              </c:ext>
            </c:extLst>
          </c:dPt>
          <c:dPt>
            <c:idx val="2"/>
            <c:bubble3D val="0"/>
            <c:explosion val="16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95-4632-ACE9-8A5E6D1189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Sheet1!$B$25:$D$25</c:f>
              <c:strCache>
                <c:ptCount val="3"/>
                <c:pt idx="0">
                  <c:v>доцнат</c:v>
                </c:pt>
                <c:pt idx="1">
                  <c:v>во тек</c:v>
                </c:pt>
                <c:pt idx="2">
                  <c:v>реализирани</c:v>
                </c:pt>
              </c:strCache>
            </c:strRef>
          </c:cat>
          <c:val>
            <c:numRef>
              <c:f>Sheet1!$B$26:$D$26</c:f>
              <c:numCache>
                <c:formatCode>0%</c:formatCode>
                <c:ptCount val="3"/>
                <c:pt idx="0">
                  <c:v>0.55555555555555558</c:v>
                </c:pt>
                <c:pt idx="1">
                  <c:v>0.31111111111111112</c:v>
                </c:pt>
                <c:pt idx="2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95-4632-ACE9-8A5E6D118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605658489057387E-2"/>
          <c:y val="0.79345213427268957"/>
          <c:w val="0.82579306027113586"/>
          <c:h val="0.11026975435815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  <a:scene3d>
      <a:camera prst="orthographicFront"/>
      <a:lightRig rig="threePt" dir="t"/>
    </a:scene3d>
    <a:sp3d/>
  </c:spPr>
  <c:txPr>
    <a:bodyPr/>
    <a:lstStyle/>
    <a:p>
      <a:pPr>
        <a:defRPr>
          <a:latin typeface="StobiSerif Regular" panose="02000503060000020004" pitchFamily="50" charset="0"/>
        </a:defRPr>
      </a:pPr>
      <a:endParaRPr lang="mk-M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StobiSerif Regular" panose="02000503060000020004" pitchFamily="50" charset="0"/>
                <a:ea typeface="+mn-ea"/>
                <a:cs typeface="+mn-cs"/>
              </a:defRPr>
            </a:pPr>
            <a:r>
              <a:rPr lang="mk-MK" b="1">
                <a:solidFill>
                  <a:sysClr val="windowText" lastClr="000000"/>
                </a:solidFill>
                <a:latin typeface="StobiSerif Regular" panose="02000503060000020004" pitchFamily="50" charset="0"/>
              </a:rPr>
              <a:t>Степен</a:t>
            </a:r>
            <a:r>
              <a:rPr lang="mk-MK" b="1" baseline="0">
                <a:solidFill>
                  <a:sysClr val="windowText" lastClr="000000"/>
                </a:solidFill>
                <a:latin typeface="StobiSerif Regular" panose="02000503060000020004" pitchFamily="50" charset="0"/>
              </a:rPr>
              <a:t> на реализација во период</a:t>
            </a:r>
          </a:p>
          <a:p>
            <a:pPr>
              <a:defRPr b="1">
                <a:solidFill>
                  <a:sysClr val="windowText" lastClr="000000"/>
                </a:solidFill>
                <a:latin typeface="StobiSerif Regular" panose="02000503060000020004" pitchFamily="50" charset="0"/>
              </a:defRPr>
            </a:pPr>
            <a:r>
              <a:rPr lang="en-US" b="1" baseline="0">
                <a:solidFill>
                  <a:sysClr val="windowText" lastClr="000000"/>
                </a:solidFill>
                <a:latin typeface="StobiSerif Regular" panose="02000503060000020004" pitchFamily="50" charset="0"/>
              </a:rPr>
              <a:t>j</a:t>
            </a:r>
            <a:r>
              <a:rPr lang="mk-MK" b="1" baseline="0">
                <a:solidFill>
                  <a:sysClr val="windowText" lastClr="000000"/>
                </a:solidFill>
                <a:latin typeface="StobiSerif Regular" panose="02000503060000020004" pitchFamily="50" charset="0"/>
              </a:rPr>
              <a:t>ан. - дек. 2020</a:t>
            </a:r>
            <a:endParaRPr lang="en-US" b="1">
              <a:solidFill>
                <a:sysClr val="windowText" lastClr="000000"/>
              </a:solidFill>
              <a:latin typeface="StobiSerif Regular" panose="02000503060000020004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0.29257961504811897"/>
          <c:y val="0.23819538403893595"/>
          <c:w val="0.40928521434820653"/>
          <c:h val="0.6226842161657801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68376068376067"/>
          <c:y val="0.8690484631364207"/>
          <c:w val="0.72008547008547008"/>
          <c:h val="0.11706255468066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</c:spPr>
  <c:txPr>
    <a:bodyPr/>
    <a:lstStyle/>
    <a:p>
      <a:pPr>
        <a:defRPr/>
      </a:pPr>
      <a:endParaRPr lang="mk-MK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StobiSerif Regular" panose="02000503060000020004" pitchFamily="50" charset="0"/>
                <a:ea typeface="+mn-ea"/>
                <a:cs typeface="+mn-cs"/>
              </a:defRPr>
            </a:pPr>
            <a:r>
              <a:rPr lang="mk-MK" sz="1200" b="1">
                <a:solidFill>
                  <a:sysClr val="windowText" lastClr="000000"/>
                </a:solidFill>
              </a:rPr>
              <a:t>П.О. 1 процентуално</a:t>
            </a:r>
            <a:endParaRPr lang="en-US" sz="1200" b="1">
              <a:solidFill>
                <a:sysClr val="windowText" lastClr="000000"/>
              </a:solidFill>
            </a:endParaRP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mk-MK" sz="1200" b="1">
                <a:solidFill>
                  <a:sysClr val="windowText" lastClr="000000"/>
                </a:solidFill>
              </a:rPr>
              <a:t>(февруари 2018 - јуни 20</a:t>
            </a:r>
            <a:r>
              <a:rPr lang="en-US" sz="1200" b="1">
                <a:solidFill>
                  <a:sysClr val="windowText" lastClr="000000"/>
                </a:solidFill>
              </a:rPr>
              <a:t>20</a:t>
            </a:r>
            <a:r>
              <a:rPr lang="mk-MK" sz="1200" b="1">
                <a:solidFill>
                  <a:sysClr val="windowText" lastClr="000000"/>
                </a:solidFill>
              </a:rPr>
              <a:t>)</a:t>
            </a:r>
            <a:endParaRPr lang="en-US" sz="1200" b="1">
              <a:solidFill>
                <a:sysClr val="windowText" lastClr="000000"/>
              </a:solidFill>
            </a:endParaRP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endParaRPr lang="mk-MK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715492403840401"/>
          <c:y val="2.5581935845805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0.26180238870792616"/>
          <c:y val="0.25222696399591271"/>
          <c:w val="0.49835663050262041"/>
          <c:h val="0.58395223497826132"/>
        </c:manualLayout>
      </c:layout>
      <c:pieChart>
        <c:varyColors val="1"/>
        <c:ser>
          <c:idx val="0"/>
          <c:order val="0"/>
          <c:tx>
            <c:strRef>
              <c:f>Sheet1!$M$110</c:f>
              <c:strCache>
                <c:ptCount val="1"/>
                <c:pt idx="0">
                  <c:v>П.О. 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bevelB prst="angle"/>
            </a:sp3d>
          </c:spPr>
          <c:explosion val="1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61E6-40E9-8D9D-0B0BDB911F6F}"/>
              </c:ext>
            </c:extLst>
          </c:dPt>
          <c:dPt>
            <c:idx val="1"/>
            <c:bubble3D val="0"/>
            <c:spPr>
              <a:solidFill>
                <a:srgbClr val="EAFB0D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61E6-40E9-8D9D-0B0BDB911F6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61E6-40E9-8D9D-0B0BDB911F6F}"/>
              </c:ext>
            </c:extLst>
          </c:dPt>
          <c:dLbls>
            <c:dLbl>
              <c:idx val="1"/>
              <c:layout>
                <c:manualLayout>
                  <c:x val="-9.126967435259517E-2"/>
                  <c:y val="3.288693875097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E6-40E9-8D9D-0B0BDB911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Sheet1!$N$105:$P$105</c:f>
              <c:strCache>
                <c:ptCount val="3"/>
                <c:pt idx="0">
                  <c:v>Доцнат</c:v>
                </c:pt>
                <c:pt idx="1">
                  <c:v>Во тек</c:v>
                </c:pt>
                <c:pt idx="2">
                  <c:v>Реализирани</c:v>
                </c:pt>
              </c:strCache>
            </c:strRef>
          </c:cat>
          <c:val>
            <c:numRef>
              <c:f>Sheet1!$N$110:$P$110</c:f>
              <c:numCache>
                <c:formatCode>0%</c:formatCode>
                <c:ptCount val="3"/>
                <c:pt idx="0">
                  <c:v>0.16326530612244897</c:v>
                </c:pt>
                <c:pt idx="1">
                  <c:v>6.1224489795918366E-2</c:v>
                </c:pt>
                <c:pt idx="2">
                  <c:v>0.77551020408163263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E6-40E9-8D9D-0B0BDB911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</c:spPr>
  <c:txPr>
    <a:bodyPr/>
    <a:lstStyle/>
    <a:p>
      <a:pPr>
        <a:defRPr>
          <a:latin typeface="StobiSerif Regular" panose="02000503060000020004" pitchFamily="50" charset="0"/>
        </a:defRPr>
      </a:pPr>
      <a:endParaRPr lang="mk-M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StobiSerif Regular" panose="02000503060000020004" pitchFamily="50" charset="0"/>
                <a:ea typeface="+mn-ea"/>
                <a:cs typeface="+mn-cs"/>
              </a:defRPr>
            </a:pPr>
            <a:r>
              <a:rPr lang="mk-MK" sz="1200" b="1">
                <a:solidFill>
                  <a:sysClr val="windowText" lastClr="000000"/>
                </a:solidFill>
              </a:rPr>
              <a:t>П.О. 2 процентуално</a:t>
            </a:r>
            <a:endParaRPr lang="en-US" sz="1200" b="1">
              <a:solidFill>
                <a:sysClr val="windowText" lastClr="000000"/>
              </a:solidFill>
            </a:endParaRP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mk-MK" sz="1200" b="1">
                <a:solidFill>
                  <a:sysClr val="windowText" lastClr="000000"/>
                </a:solidFill>
              </a:rPr>
              <a:t>(февруари 2018 - јуни 20</a:t>
            </a:r>
            <a:r>
              <a:rPr lang="en-US" sz="1200" b="1">
                <a:solidFill>
                  <a:sysClr val="windowText" lastClr="000000"/>
                </a:solidFill>
              </a:rPr>
              <a:t>20</a:t>
            </a:r>
            <a:r>
              <a:rPr lang="mk-MK" sz="1200" b="1">
                <a:solidFill>
                  <a:sysClr val="windowText" lastClr="000000"/>
                </a:solidFill>
              </a:rPr>
              <a:t>)</a:t>
            </a:r>
            <a:endParaRPr lang="en-US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0.28545871971015019"/>
          <c:y val="0.28413144986090227"/>
          <c:w val="0.49558265922909978"/>
          <c:h val="0.5432229398291506"/>
        </c:manualLayout>
      </c:layout>
      <c:pieChart>
        <c:varyColors val="1"/>
        <c:ser>
          <c:idx val="0"/>
          <c:order val="0"/>
          <c:tx>
            <c:strRef>
              <c:f>Sheet1!$M$109</c:f>
              <c:strCache>
                <c:ptCount val="1"/>
                <c:pt idx="0">
                  <c:v>П.О. 2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2-4678-816C-53C4AF58859A}"/>
              </c:ext>
            </c:extLst>
          </c:dPt>
          <c:dPt>
            <c:idx val="1"/>
            <c:bubble3D val="0"/>
            <c:explosion val="5"/>
            <c:spPr>
              <a:solidFill>
                <a:srgbClr val="EAFB0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02-4678-816C-53C4AF58859A}"/>
              </c:ext>
            </c:extLst>
          </c:dPt>
          <c:dPt>
            <c:idx val="2"/>
            <c:bubble3D val="0"/>
            <c:explosion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02-4678-816C-53C4AF58859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02-4678-816C-53C4AF58859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02-4678-816C-53C4AF58859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02-4678-816C-53C4AF588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Sheet1!$N$105:$P$105</c:f>
              <c:strCache>
                <c:ptCount val="3"/>
                <c:pt idx="0">
                  <c:v>Доцнат</c:v>
                </c:pt>
                <c:pt idx="1">
                  <c:v>Во тек</c:v>
                </c:pt>
                <c:pt idx="2">
                  <c:v>Реализирани</c:v>
                </c:pt>
              </c:strCache>
            </c:strRef>
          </c:cat>
          <c:val>
            <c:numRef>
              <c:f>Sheet1!$N$109:$P$109</c:f>
              <c:numCache>
                <c:formatCode>0%</c:formatCode>
                <c:ptCount val="3"/>
                <c:pt idx="0">
                  <c:v>0.57894736842105265</c:v>
                </c:pt>
                <c:pt idx="1">
                  <c:v>0.13157894736842105</c:v>
                </c:pt>
                <c:pt idx="2">
                  <c:v>0.28947368421052633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02-4678-816C-53C4AF588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</c:spPr>
  <c:txPr>
    <a:bodyPr/>
    <a:lstStyle/>
    <a:p>
      <a:pPr>
        <a:defRPr>
          <a:latin typeface="StobiSerif Regular" panose="02000503060000020004" pitchFamily="50" charset="0"/>
        </a:defRPr>
      </a:pPr>
      <a:endParaRPr lang="mk-M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StobiSerif Regular" panose="02000503060000020004" pitchFamily="50" charset="0"/>
                <a:ea typeface="+mn-ea"/>
                <a:cs typeface="+mn-cs"/>
              </a:defRPr>
            </a:pPr>
            <a:r>
              <a:rPr lang="mk-MK" sz="1200" b="1">
                <a:solidFill>
                  <a:sysClr val="windowText" lastClr="000000"/>
                </a:solidFill>
              </a:rPr>
              <a:t>П.О. 3 процентуално</a:t>
            </a:r>
            <a:endParaRPr lang="en-US" sz="1200" b="1">
              <a:solidFill>
                <a:sysClr val="windowText" lastClr="000000"/>
              </a:solidFill>
            </a:endParaRP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mk-MK" sz="1200" b="1">
                <a:solidFill>
                  <a:sysClr val="windowText" lastClr="000000"/>
                </a:solidFill>
              </a:rPr>
              <a:t>(февруари 2018 - јуни 20</a:t>
            </a:r>
            <a:r>
              <a:rPr lang="en-US" sz="1200" b="1">
                <a:solidFill>
                  <a:sysClr val="windowText" lastClr="000000"/>
                </a:solidFill>
              </a:rPr>
              <a:t>20</a:t>
            </a:r>
            <a:r>
              <a:rPr lang="mk-MK" sz="1200" b="1">
                <a:solidFill>
                  <a:sysClr val="windowText" lastClr="000000"/>
                </a:solidFill>
              </a:rPr>
              <a:t>)</a:t>
            </a:r>
            <a:endParaRPr lang="en-US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9434985721124481"/>
          <c:y val="4.7058823529411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0.27255649647567637"/>
          <c:y val="0.25615151047295559"/>
          <c:w val="0.48100265768665701"/>
          <c:h val="0.59983860840924286"/>
        </c:manualLayout>
      </c:layout>
      <c:pieChart>
        <c:varyColors val="1"/>
        <c:ser>
          <c:idx val="0"/>
          <c:order val="0"/>
          <c:tx>
            <c:strRef>
              <c:f>Sheet1!$M$108</c:f>
              <c:strCache>
                <c:ptCount val="1"/>
                <c:pt idx="0">
                  <c:v>П.О. 3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CA-4240-8384-F1DCABB882BC}"/>
              </c:ext>
            </c:extLst>
          </c:dPt>
          <c:dPt>
            <c:idx val="1"/>
            <c:bubble3D val="0"/>
            <c:explosion val="3"/>
            <c:spPr>
              <a:solidFill>
                <a:srgbClr val="EAFB0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CA-4240-8384-F1DCABB882BC}"/>
              </c:ext>
            </c:extLst>
          </c:dPt>
          <c:dPt>
            <c:idx val="2"/>
            <c:bubble3D val="0"/>
            <c:explosion val="6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CA-4240-8384-F1DCABB882B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A-4240-8384-F1DCABB882BC}"/>
                </c:ext>
              </c:extLst>
            </c:dLbl>
            <c:dLbl>
              <c:idx val="1"/>
              <c:layout>
                <c:manualLayout>
                  <c:x val="-6.8481486983938411E-2"/>
                  <c:y val="-0.13788399979414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CA-4240-8384-F1DCABB882B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CA-4240-8384-F1DCABB88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StobiSerif Regular" panose="02000503060000020004" pitchFamily="50" charset="0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Sheet1!$N$105:$P$105</c:f>
              <c:strCache>
                <c:ptCount val="3"/>
                <c:pt idx="0">
                  <c:v>Доцнат</c:v>
                </c:pt>
                <c:pt idx="1">
                  <c:v>Во тек</c:v>
                </c:pt>
                <c:pt idx="2">
                  <c:v>Реализирани</c:v>
                </c:pt>
              </c:strCache>
            </c:strRef>
          </c:cat>
          <c:val>
            <c:numRef>
              <c:f>Sheet1!$N$108:$P$108</c:f>
              <c:numCache>
                <c:formatCode>0%</c:formatCode>
                <c:ptCount val="3"/>
                <c:pt idx="0">
                  <c:v>0.40625</c:v>
                </c:pt>
                <c:pt idx="1">
                  <c:v>6.25E-2</c:v>
                </c:pt>
                <c:pt idx="2">
                  <c:v>0.53125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CA-4240-8384-F1DCABB88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StobiSerif Regular" panose="02000503060000020004" pitchFamily="50" charset="0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softEdge rad="1270000"/>
    </a:effectLst>
  </c:spPr>
  <c:txPr>
    <a:bodyPr/>
    <a:lstStyle/>
    <a:p>
      <a:pPr>
        <a:defRPr>
          <a:latin typeface="StobiSerif Regular" panose="02000503060000020004" pitchFamily="50" charset="0"/>
        </a:defRPr>
      </a:pPr>
      <a:endParaRPr lang="mk-M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0.10664</cdr:x>
      <cdr:y>0.07742</cdr:y>
    </cdr:from>
    <cdr:to>
      <cdr:x>0.81522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43B3A0B-A3C6-4225-B91E-FE268269F9CA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93307" y="336895"/>
          <a:ext cx="5935980" cy="401444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F9C8-E48E-6143-8841-1FF0E922B386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8C9B8-73EE-0749-AC34-05D6EDC70B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683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C9B8-73EE-0749-AC34-05D6EDC70B0B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96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C9B8-73EE-0749-AC34-05D6EDC70B0B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262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C9B8-73EE-0749-AC34-05D6EDC70B0B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945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39D0-78B2-0E47-979D-A7F89ED1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FB979-3830-A644-8C94-656730B81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5B2D-345C-4541-B572-F9ED4EC9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A8155-62A7-B14F-8FA3-BCF506AC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020E7-055F-914A-A021-43A62004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576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EEF2-FBE8-3D4B-95F3-D69B1331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D6350-6023-8747-87CE-2677C5CE9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3CA29-677A-D842-94C1-F0347247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A9F13-4A4C-E34E-97CA-3E1072D7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3C9CD-14B8-E94E-8851-155D46C2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084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E82E1-56DB-9F44-B5B5-C12BBA315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D72D-1C92-C14E-B8A3-E32F06D1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4D5D-1B3E-C94D-9392-862B093E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AAC82-5443-C54E-8E3B-E3AF3C6E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09AAF-6372-5044-A953-C0F652FE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57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407F-F809-F141-B2D1-1DA05ACA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E6332-F30A-9A48-9CEE-8D0DD820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2035-CE14-BF4B-93E4-9845940D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C8DB6-93CA-A146-8EF8-10E8EBE0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6C8B9-80FB-6146-8D77-BFBB1B9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623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8C9C-9F5E-7244-8BFF-08B19FCB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BB41D-7CBC-1847-BC86-96CDA326B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8C140-926A-3D4C-8452-C72015B3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AD690-6B7E-A848-848A-2234D16C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5E3C-A7A5-1A4E-BABB-52A9981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701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2651-3288-FC49-8593-CCD35D2BC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B51A-2D16-CF44-989D-4E4E3406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94445-EF8C-EC4D-8D5A-CFAD0597C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885B4-4A58-A743-B455-8E464CF8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EB2F9-C767-AD49-AC0F-E469C99B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0C29-E5AC-1542-975C-6FDC6875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086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CC52-DC12-874E-861A-06659A24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2A73D-50F8-284C-A2D8-4560FADBD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06D84-5FEA-B641-B035-C207E45AA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DB6FC-33B3-2B4A-9380-7F14B3A15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4A25E-BE3D-A642-9C50-D5DC8B9C2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4C914-68CE-4E4C-9893-60404749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A08C7-88CB-6843-BE86-83EA0BB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473E7-7C84-EC41-993F-90E17B82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319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0359-0C5A-1448-847F-A9DA46AA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F8603-09A7-E74A-B211-317D6F89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E3741-52F4-8D4B-849D-81751E96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315A-550F-F547-8FC9-2617198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684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5B8F5-6D97-0A40-B02D-8DB6B8E3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80D79-A1A0-E543-8F15-CB205D38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A9523-CB18-7448-A1CA-49DAC0B5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164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17BC-4A73-8A41-B474-DFE850DB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BADC-0A6B-8545-B8B9-BD8ECDA4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F9AB4-6013-2B44-9B24-7906CF03C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95E10-15E0-FA47-9496-551D2B25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5DAF-B2AA-C24E-894C-734984C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FB094-8DB9-8C41-A826-7B9D6E40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40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BDC4-487A-D04F-BE09-25E6F12F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02B64-8AD4-1D41-823B-1F825931E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DFE77-DF05-0943-9A0E-6A2125F5D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6DCD8-5359-8B4E-AA0F-D7A8D05E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17639-059F-1748-AFEC-2814B4D4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D2D5-C143-5140-910C-BE1126FB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949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A1025-D50B-1A43-9BB1-A7C410DF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93A0-92DE-FC4C-8A69-F5C97ED1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D4139-4097-3C4B-8A8E-A75047BA0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1A9B-B022-BF4A-839F-556336E90C02}" type="datetimeFigureOut">
              <a:rPr lang="x-none" smtClean="0"/>
              <a:pPr/>
              <a:t>16.6.2021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0D822-56E3-4144-8C78-B41269086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BC76-93A0-5540-9D2A-A4683FD75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5669-0563-DA4A-9BC2-B775798584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95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kvalitet.mioa.gov.m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top.koronavirus.gov.mk/" TargetMode="External"/><Relationship Id="rId2" Type="http://schemas.openxmlformats.org/officeDocument/2006/relationships/hyperlink" Target="https://koronavirus.gov.m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D9CE-2241-044F-8575-438C045D6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9031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mk-MK" sz="3200" b="1" dirty="0"/>
            </a:br>
            <a:r>
              <a:rPr lang="mk-MK" sz="2400" b="1" dirty="0">
                <a:latin typeface="+mn-lt"/>
              </a:rPr>
              <a:t>ПРЕЗЕНТАЦИЈА НА 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ГОДИШЕН ИЗВЕШТАЈ ЗА СПРОВЕДУВАЊЕ НА АКЦИСКИОТ ПЛАН НА СТРАТЕГИЈАТА ЗА РЕФОРМА НА ЈАВНАТА АДМИНИСТРАЦИЈА </a:t>
            </a:r>
            <a:r>
              <a:rPr lang="mk-MK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2018-2022</a:t>
            </a:r>
            <a:r>
              <a:rPr lang="mk-MK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mk-M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ПЕРИОДОТ</a:t>
            </a:r>
            <a:br>
              <a:rPr lang="mk-M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ЈАНУАРИ - ДЕКЕМВРИ 2020 </a:t>
            </a:r>
            <a:r>
              <a:rPr lang="mk-MK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ГОДИНА</a:t>
            </a:r>
            <a:br>
              <a:rPr lang="mk-M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x-none" sz="3200" b="1" dirty="0"/>
            </a:br>
            <a:br>
              <a:rPr lang="x-none" sz="3200" b="1" dirty="0"/>
            </a:br>
            <a:endParaRPr lang="x-none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42F1E-83CA-184A-BB6F-F0E9670EF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2171"/>
            <a:ext cx="9144000" cy="1543465"/>
          </a:xfrm>
        </p:spPr>
        <p:txBody>
          <a:bodyPr>
            <a:normAutofit fontScale="25000" lnSpcReduction="20000"/>
          </a:bodyPr>
          <a:lstStyle/>
          <a:p>
            <a:endParaRPr lang="mk-MK" sz="7200" dirty="0"/>
          </a:p>
          <a:p>
            <a:endParaRPr lang="en-GB" sz="7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7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72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mk-MK" sz="7200" b="1" dirty="0">
                <a:solidFill>
                  <a:schemeClr val="bg2">
                    <a:lumMod val="50000"/>
                  </a:schemeClr>
                </a:solidFill>
              </a:rPr>
              <a:t>Есма </a:t>
            </a:r>
            <a:r>
              <a:rPr lang="mk-MK" sz="7200" b="1" dirty="0" err="1">
                <a:solidFill>
                  <a:schemeClr val="bg2">
                    <a:lumMod val="50000"/>
                  </a:schemeClr>
                </a:solidFill>
              </a:rPr>
              <a:t>Адиловиќ</a:t>
            </a:r>
            <a:r>
              <a:rPr lang="mk-MK" sz="7200" b="1" dirty="0">
                <a:solidFill>
                  <a:schemeClr val="bg2">
                    <a:lumMod val="50000"/>
                  </a:schemeClr>
                </a:solidFill>
              </a:rPr>
              <a:t> Фазлиќ</a:t>
            </a:r>
            <a:endParaRPr lang="en-GB" sz="7200" b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mk-MK" sz="6200" b="1" dirty="0">
                <a:solidFill>
                  <a:schemeClr val="bg2">
                    <a:lumMod val="50000"/>
                  </a:schemeClr>
                </a:solidFill>
              </a:rPr>
              <a:t>Раководител на одделение за координација на Стратегијата за РЈА</a:t>
            </a:r>
            <a:endParaRPr lang="lv-LV" sz="6200" dirty="0">
              <a:solidFill>
                <a:schemeClr val="bg2">
                  <a:lumMod val="50000"/>
                </a:schemeClr>
              </a:solidFill>
            </a:endParaRPr>
          </a:p>
          <a:p>
            <a:endParaRPr lang="mk-MK" sz="5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2AECA7-5A44-493F-98E5-31279CBC9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956" y="-2608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41A36-FF20-4D49-9CC9-78685E727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956" y="-322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545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B3EE-9F55-4B29-9AAB-4B65385C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1.2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Подобрен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квалитет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законите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обезбедување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транспарентност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учество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засегнатите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страни</a:t>
            </a:r>
            <a:br>
              <a:rPr lang="mk-MK" sz="24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EACEE-8D02-42C0-8704-8EB48D20A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Започна процесот на превод на европското законодавство со потпишување на рамковна спогодба за ангажирање на преведувачки агенции 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41 институција имаат </a:t>
            </a:r>
            <a:r>
              <a:rPr lang="mk-MK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коорисничка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улога во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електронскиот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систем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стратешко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планирање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подготовка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Годишната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програма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работа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Владата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Воспоставениот електронски систем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стратешко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планирање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подготовка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Годишната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програма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работа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Владата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е функционален. 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Подготвено е Упатство за утврдување на стандардизирани трошоци за владините стратегии.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виртуелна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обука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државни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службеници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министерствата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процесот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ПВР и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закони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21067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CE99-6AD1-4E87-97B1-3CED4FE4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Посебна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mk-MK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1.3 З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ајакната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ефикасност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процесите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структурите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контролните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механизми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хоризонтална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координација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следење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политиките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како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зајакната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ефикасност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процесот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одлучување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ВРМ</a:t>
            </a:r>
            <a:br>
              <a:rPr lang="mk-MK" sz="1800" b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C4FA-A9BA-41B4-AF82-3B7145FC9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Воспоставен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нов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унапреден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систем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Е-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Влада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реку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500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вработени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институциите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се </a:t>
            </a:r>
            <a:r>
              <a:rPr lang="mk-MK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остручени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да го користат унапредениот систем Е- Влада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Континуирано подобрување на процесот на децентрализација во одлучувањето        (зголемување од 5,87 %  на бројот на </a:t>
            </a:r>
            <a:r>
              <a:rPr lang="mk-MK" sz="1800" b="1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поднесените акти до ГС за седница на ВРСМ, кои се вратени во министерствата на одлучување 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85516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C5DA-DE00-4B2B-9543-B9BC0A76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Подобрен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квалитет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достапност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статистички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податоци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креирање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квалитетни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b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sz="2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329-4FBC-4F85-9910-F49AC9BA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ДЗС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континуирано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продолжи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усогласувањето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Европскиот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систем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сметки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(ЕСА) 2010 и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табелите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државен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долг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(ЕДП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нотификации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подготвени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податоци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книжење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даноци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пресметковна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основа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периодот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2016-2019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година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15828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7EC4-577C-D545-8BDD-99583037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800" b="1" kern="0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k-MK" sz="2000" b="1" kern="0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ЈАВНА СЛУЖБА И УПРАВУВАЊЕ СО ЧОВЕЧКИ РЕСУРСИ</a:t>
            </a:r>
            <a:br>
              <a:rPr lang="mk-MK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2714451-EF93-4E7E-B368-632119B2A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10929"/>
              </p:ext>
            </p:extLst>
          </p:nvPr>
        </p:nvGraphicFramePr>
        <p:xfrm>
          <a:off x="745767" y="2006992"/>
          <a:ext cx="1969298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298">
                  <a:extLst>
                    <a:ext uri="{9D8B030D-6E8A-4147-A177-3AD203B41FA5}">
                      <a16:colId xmlns:a16="http://schemas.microsoft.com/office/drawing/2014/main" val="2331493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latin typeface="+mn-lt"/>
                        </a:rPr>
                        <a:t>Општа ЦЕЛ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74394"/>
                  </a:ext>
                </a:extLst>
              </a:tr>
              <a:tr h="252210">
                <a:tc>
                  <a:txBody>
                    <a:bodyPr/>
                    <a:lstStyle/>
                    <a:p>
                      <a:r>
                        <a:rPr lang="en-US" sz="1000" cap="all" dirty="0">
                          <a:solidFill>
                            <a:srgbClr val="5B9BD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СТРУЧНА, ПРОФЕСИОНАЛНА И ДЕПАРТИЗИРАНА АДМИНИСТРАЦИЈА</a:t>
                      </a:r>
                      <a:endParaRPr lang="mk-MK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8443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E616B4-876B-4F7B-9F5C-971F6D5F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065" y="1825625"/>
            <a:ext cx="8895043" cy="4351338"/>
          </a:xfrm>
        </p:spPr>
        <p:txBody>
          <a:bodyPr>
            <a:normAutofit/>
          </a:bodyPr>
          <a:lstStyle/>
          <a:p>
            <a:pPr algn="just"/>
            <a:r>
              <a:rPr lang="mk-MK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подобрувањето активностите на законската рамка за јавната администрација, </a:t>
            </a:r>
          </a:p>
          <a:p>
            <a:pPr algn="just"/>
            <a:r>
              <a:rPr lang="mk-MK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зајакнувањето на професионалноста на администрацијата и воспоставувањето на висока раководна служба </a:t>
            </a:r>
            <a:endParaRPr lang="x-none" sz="2400" dirty="0"/>
          </a:p>
        </p:txBody>
      </p:sp>
      <p:pic>
        <p:nvPicPr>
          <p:cNvPr id="7" name="Picture Placeholder 27">
            <a:extLst>
              <a:ext uri="{FF2B5EF4-FFF2-40B4-BE49-F238E27FC236}">
                <a16:creationId xmlns:a16="http://schemas.microsoft.com/office/drawing/2014/main" id="{768DD06E-AE66-43F0-B47D-F7F5BA89F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53800" y="6029228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BF60-EC57-4AA3-9585-22CB604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Деполитизација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администрацијата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преку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зајакната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начелата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заслуги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еднакви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можности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соодветна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правична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застапеност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професионализација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високите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раководни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  <a:b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sz="2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EFA4F-8505-4B6A-BC3A-CDCAD2F96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ЗАС, ЗВЈС И ЗВРС</a:t>
            </a:r>
            <a:endParaRPr lang="mk-M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Подобрено функционирање и операционализација на Мрежата за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управување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човечки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ресурси</a:t>
            </a: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преку регистрација на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членови</a:t>
            </a: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Зајакнати административни капацитети за спроведување на 25 специјализирани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онлајн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обуки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Функционална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ИСУЧР, </a:t>
            </a: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255 </a:t>
            </a: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регистрирани членови.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27919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30C5-5515-4137-906B-08EFD92B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2.2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Изграден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унифициран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кохерентен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плати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вработените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јавниот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b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sz="2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31AB-246A-4F69-92E2-0F657649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400" dirty="0"/>
              <a:t>НЕМА РЕАЛИЗАЦИЈА</a:t>
            </a:r>
          </a:p>
        </p:txBody>
      </p:sp>
    </p:spTree>
    <p:extLst>
      <p:ext uri="{BB962C8B-B14F-4D97-AF65-F5344CB8AC3E}">
        <p14:creationId xmlns:p14="http://schemas.microsoft.com/office/powerpoint/2010/main" val="232885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82CA-889F-4243-B782-6B076966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</a:t>
            </a:r>
            <a:r>
              <a:rPr lang="mk-MK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2.3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Воспоставен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професионален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развој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службениците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спроведуван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Академијата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стручно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усовршување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административни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службеници</a:t>
            </a:r>
            <a:br>
              <a:rPr lang="mk-MK" sz="1800" b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2F0F-0E00-4022-921F-D4833DC62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Подобрена електронската платформа за е-учење од технички и содржински аспект.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поставена е нова е-обука “Основни и напредни познавања за </a:t>
            </a:r>
            <a:r>
              <a:rPr lang="mk-M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интеркултурални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комуникации“. 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193599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C282-5B00-5543-B563-9E01063A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800" b="1" kern="0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mk-MK" sz="2000" b="1" kern="0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ОДГОВОРНОСТ, ОТЧЕТНОСТ И ТРАНСПАРЕНТНОСТ</a:t>
            </a:r>
            <a:br>
              <a:rPr lang="mk-MK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3600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06A1C2B-6759-4DB0-912F-BB628E6F2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0775"/>
              </p:ext>
            </p:extLst>
          </p:nvPr>
        </p:nvGraphicFramePr>
        <p:xfrm>
          <a:off x="581892" y="2287256"/>
          <a:ext cx="2037067" cy="152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67">
                  <a:extLst>
                    <a:ext uri="{9D8B030D-6E8A-4147-A177-3AD203B41FA5}">
                      <a16:colId xmlns:a16="http://schemas.microsoft.com/office/drawing/2014/main" val="2331493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</a:rPr>
                        <a:t>ОПШТА ЦЕЛ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ОДГОВОРНО, ОТЧЕТНО И ТРАНСПАРЕНТНО РАБОТЕЊЕ НА ИНСТИТУЦИИТЕ</a:t>
                      </a:r>
                      <a:endParaRPr lang="mk-MK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8443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049357-39C0-4F15-9714-91D03630B507}"/>
              </a:ext>
            </a:extLst>
          </p:cNvPr>
          <p:cNvSpPr txBox="1">
            <a:spLocks/>
          </p:cNvSpPr>
          <p:nvPr/>
        </p:nvSpPr>
        <p:spPr>
          <a:xfrm>
            <a:off x="3231472" y="1825625"/>
            <a:ext cx="8378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x-none" sz="1800" dirty="0"/>
          </a:p>
        </p:txBody>
      </p:sp>
      <p:pic>
        <p:nvPicPr>
          <p:cNvPr id="6" name="Picture Placeholder 27">
            <a:extLst>
              <a:ext uri="{FF2B5EF4-FFF2-40B4-BE49-F238E27FC236}">
                <a16:creationId xmlns:a16="http://schemas.microsoft.com/office/drawing/2014/main" id="{3E64F3D8-EA0D-435C-8AB2-36717CFC1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53800" y="6029228"/>
            <a:ext cx="630000" cy="63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586223-E15E-4F92-8871-1F707A3E45BA}"/>
              </a:ext>
            </a:extLst>
          </p:cNvPr>
          <p:cNvSpPr txBox="1"/>
          <p:nvPr/>
        </p:nvSpPr>
        <p:spPr>
          <a:xfrm>
            <a:off x="2857780" y="2139652"/>
            <a:ext cx="82607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хоризонталната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реорганизација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оптимизација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органите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државна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управа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агенции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инспекциски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служби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централна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власт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воспоставување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механизам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управување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ризиците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надградба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политиките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интегритет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етика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систем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следење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имплементација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зајакнување на капацитетите на Агенцијата за заштита на правото на слободен пристап на информации од јавен карактер (АЗПСПИЈК). 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291282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9A7D-E7FC-4761-9A1F-380B753B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3.1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Развиена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кохерентна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институционална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поставеност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државната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управа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агенции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инспекциски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власт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јасно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утврдени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</a:t>
            </a:r>
            <a:br>
              <a:rPr lang="mk-MK" sz="1800" b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6A67-4B0D-42AD-B924-B960D782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mk-MK" sz="2400" i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Спроведена хоризонтална функционална анализа на органите на државната управа</a:t>
            </a:r>
            <a:r>
              <a:rPr lang="mk-MK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агенции и инспекциски служби од централна власт</a:t>
            </a:r>
            <a:endParaRPr lang="mk-MK" sz="2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mk-MK" sz="2400" i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Советот за РЈА обезбедува континуирана поддршка и координација на процесот на државна реорганизација. </a:t>
            </a:r>
            <a:endParaRPr lang="mk-MK" sz="2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mk-MK" sz="2400" i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Зголемена вклученоста на органите на државна управа во процесот на реорганизација и оптимизација на органите на државна управа, агенции и инспекции од централна власт. </a:t>
            </a:r>
            <a:endParaRPr lang="mk-MK" sz="2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26464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646B-214C-4EAC-A4BC-FDF32C96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mk-MK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3.2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Посебна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</a:t>
            </a:r>
            <a:r>
              <a:rPr lang="mk-MK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Воспоставени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ефективни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ефикасни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механизми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кои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обезбедуваат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отчетност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органите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државната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управа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агенциите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инспекциските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служби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централна</a:t>
            </a:r>
            <a:r>
              <a:rPr lang="en-US" sz="22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власт</a:t>
            </a:r>
            <a:br>
              <a:rPr lang="mk-MK" sz="1800" b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EF678-414D-41D9-ADA3-CEA85041B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k-MK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sz="24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институции</a:t>
            </a:r>
            <a:r>
              <a:rPr lang="mk-MK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en-US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МИОА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достави</a:t>
            </a:r>
            <a:r>
              <a:rPr lang="mk-MK" sz="2400" dirty="0">
                <a:ea typeface="Calibri" panose="020F0502020204030204" pitchFamily="34" charset="0"/>
                <a:cs typeface="Calibri" panose="020F0502020204030204" pitchFamily="34" charset="0"/>
              </a:rPr>
              <a:t>ле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Извештаи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спроведена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внатрешна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функционална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анализа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согласно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етодологија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та за спроведување на функционалната анализа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изготвена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година, 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191666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E8CE-691D-4AB0-A93D-65964E2E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000" dirty="0">
                <a:latin typeface="+mn-lt"/>
              </a:rPr>
              <a:t>ПРОЦЕС НА ИЗВЕСТУВАЊЕ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D7D119-C76E-45A8-959B-661F862EE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58" y="1885072"/>
            <a:ext cx="8567225" cy="47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4C39-7540-4634-89D6-9AE906FC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mk-MK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3.3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Зајакнат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интегритет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институциите</a:t>
            </a:r>
            <a:br>
              <a:rPr lang="mk-MK" sz="1800" b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BFA9-4B4A-4508-A838-29FEF973E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mk-M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Подготвен  Концепт на интегритет</a:t>
            </a:r>
            <a:endParaRPr lang="mk-MK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Унапредена регулативата која ги уредува интегритетот и етиката во јавната служба.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Подготвена и доставена до СРСМ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Национална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стратегија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спречување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корупцијата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судирот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интереси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Акциски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лан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2021-2025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година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Подготвен е документ -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Политика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интегритет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специфична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локалната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самоуправа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насоки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имплементирање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елементите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интегритет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локално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ниво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372724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9C-8DFB-448F-A4AC-A7C008BD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цел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3.4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Зајакната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транспарентност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институциите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подобрување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комуникацијата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помеѓу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институциите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граѓаните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бизнис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заедницата</a:t>
            </a:r>
            <a:b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sz="2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502A-94A7-4AEE-8241-FEE764A3F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Донесени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фунцкионална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анализа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актите за внатрешна организација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систематизација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 работни места на АЗПСПИЈК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Зајакната регулативата за доследно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спроведување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 Законот за СПИЈК 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Донесен план за обуки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ајакнати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капацитети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те на АЗПСПИЈК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спроведување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обуки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имателите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информации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ормира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интерна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работна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група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одред</a:t>
            </a:r>
            <a:r>
              <a:rPr lang="mk-M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ување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појасно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детерминирање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концептот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класификација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информациите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во ДБКИ.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686812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4662-660D-4B9D-8A53-F1C24E6F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mk-MK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Подобрена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ефикасност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управните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постапки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доследна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k-MK" sz="20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ЗОУП</a:t>
            </a:r>
            <a:br>
              <a:rPr lang="mk-MK" sz="1800" b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3BEEB-DE5B-46F0-8FA6-794E27D1A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Зајакнати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капацитетите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службеници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 извршна, локална и судска власт кои постапуваат по управни предмети.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МИОА во соработка со СИГМА учествува во изработка на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компаративна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примената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ЗОУП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земјите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Западен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Балкан</a:t>
            </a: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158972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C282-5B00-5543-B563-9E01063A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800" b="1" kern="0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ДАВАЊЕ УСЛУГИ И ИКТ ПОДДРШКА НА АДМИНИСТРАЦИЈАТА</a:t>
            </a:r>
            <a:br>
              <a:rPr lang="mk-MK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3600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06A1C2B-6759-4DB0-912F-BB628E6F2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6125"/>
              </p:ext>
            </p:extLst>
          </p:nvPr>
        </p:nvGraphicFramePr>
        <p:xfrm>
          <a:off x="970721" y="1878324"/>
          <a:ext cx="2037067" cy="1348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67">
                  <a:extLst>
                    <a:ext uri="{9D8B030D-6E8A-4147-A177-3AD203B41FA5}">
                      <a16:colId xmlns:a16="http://schemas.microsoft.com/office/drawing/2014/main" val="2331493335"/>
                    </a:ext>
                  </a:extLst>
                </a:gridCol>
              </a:tblGrid>
              <a:tr h="403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</a:rPr>
                        <a:t>Општа цел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74394"/>
                  </a:ext>
                </a:extLst>
              </a:tr>
              <a:tr h="775770">
                <a:tc>
                  <a:txBody>
                    <a:bodyPr/>
                    <a:lstStyle/>
                    <a:p>
                      <a:r>
                        <a:rPr lang="en-US" sz="1400" kern="1200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ОБЕЗБЕДЕНИ</a:t>
                      </a:r>
                      <a:r>
                        <a:rPr lang="mk-MK" sz="1400" kern="1200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УСЛУГИ НА БРЗ, ЕДНОСТАВЕН И ЛЕСНО </a:t>
                      </a:r>
                      <a:r>
                        <a:rPr lang="mk-MK" sz="1400" kern="1200" cap="all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ДОСТАПЕн</a:t>
                      </a:r>
                      <a:r>
                        <a:rPr lang="mk-MK" sz="1400" kern="1200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НАЧИН</a:t>
                      </a:r>
                      <a:endParaRPr lang="mk-MK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5053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049357-39C0-4F15-9714-91D03630B507}"/>
              </a:ext>
            </a:extLst>
          </p:cNvPr>
          <p:cNvSpPr txBox="1">
            <a:spLocks/>
          </p:cNvSpPr>
          <p:nvPr/>
        </p:nvSpPr>
        <p:spPr>
          <a:xfrm>
            <a:off x="3231472" y="1825625"/>
            <a:ext cx="8378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mk-M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донесни</a:t>
            </a: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сите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подзаконски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акти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кои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произлегуваат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Законот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електронски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документи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електронска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идентификација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доверливи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</a:t>
            </a: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mk-M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подготвена  Долгорочна ИКТ стратегија со Акциски план.</a:t>
            </a:r>
          </a:p>
          <a:p>
            <a:endParaRPr lang="mk-MK" sz="1800" b="1" dirty="0"/>
          </a:p>
        </p:txBody>
      </p:sp>
      <p:pic>
        <p:nvPicPr>
          <p:cNvPr id="8" name="Picture Placeholder 29">
            <a:extLst>
              <a:ext uri="{FF2B5EF4-FFF2-40B4-BE49-F238E27FC236}">
                <a16:creationId xmlns:a16="http://schemas.microsoft.com/office/drawing/2014/main" id="{5914C55F-4FBD-4158-8CF4-B63CBF2BE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" b="73"/>
          <a:stretch>
            <a:fillRect/>
          </a:stretch>
        </p:blipFill>
        <p:spPr>
          <a:xfrm>
            <a:off x="11353800" y="6029228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3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BFB2-3BA3-4277-BAFB-5C34CFB4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Посебна</a:t>
            </a:r>
            <a:r>
              <a:rPr lang="en-US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mk-MK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4.1  </a:t>
            </a:r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Рационално</a:t>
            </a:r>
            <a:r>
              <a:rPr lang="en-US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инвестирање</a:t>
            </a:r>
            <a:r>
              <a:rPr lang="en-US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развојот</a:t>
            </a:r>
            <a:r>
              <a:rPr lang="en-US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дигиталната</a:t>
            </a:r>
            <a:r>
              <a:rPr lang="en-US" sz="1800" b="1" dirty="0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E74B5"/>
                </a:solidFill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средина</a:t>
            </a:r>
            <a:br>
              <a:rPr lang="mk-MK" sz="1800" b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3F6B2-1546-4E39-8E98-01432E53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mk-MK" sz="24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Развиена Национална долгорочна ИКТ стратегија со  Акциски план за спроведување</a:t>
            </a:r>
            <a:endParaRPr lang="mk-MK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mk-MK" sz="24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Подготвен текст на предлог-закон за архивска дејност</a:t>
            </a:r>
            <a:endParaRPr lang="mk-MK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mk-MK" sz="240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Донесени сите подзаконски акти </a:t>
            </a:r>
            <a:r>
              <a:rPr lang="mk-MK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кои произлегуваат од Законот за електронски документи, електронска идентификација и доверливи услуги</a:t>
            </a:r>
            <a:endParaRPr lang="mk-MK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96519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CD5F-DB78-464E-9313-6A1CDF64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Посебна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mk-MK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4.2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Зголемен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квалитет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достапност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b="1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услугите</a:t>
            </a:r>
            <a:br>
              <a:rPr lang="mk-MK" sz="1800" b="1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B0EF7-AB97-4867-B4D8-8EEF7E3B1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Воведена н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ова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функционална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веб-страница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управување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квалитетот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http://kvalitet.mioa.gov.mk//</a:t>
            </a: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Граѓаните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имаат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брз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едноставен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пристап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добивање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810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институциите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Зголемен бројот на институции приклучени на Платформата за интероперабилност на 34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институции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инстанци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комуникациски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клиенти</a:t>
            </a: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92490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8893-1183-480B-9828-739439A3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Посебна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</a:t>
            </a:r>
            <a:r>
              <a:rPr lang="mk-MK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4.3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Дигитална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средина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која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дава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пристап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можност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користење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е-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</a:t>
            </a:r>
            <a:endParaRPr lang="mk-MK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8D67-197C-469E-AAED-57AC5F754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Зголемен бројот на електронски услуги достапни до граѓаните преку националниот портал за електронски услуги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Зголемен бројот на корисници на порталот за електронски услуги на 30.000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Националниот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портал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е-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успешно се искористи за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реализирање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мерките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борбата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пандемијата КОВИД-19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Издадени ваучери за 2.500 млади лица преку порталот е-услуги.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Потпишан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Меморандум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соработка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Mastercard EU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секој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граѓанин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евидентиран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Централниот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регистар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население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има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можност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добие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електронски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идентитет</a:t>
            </a:r>
            <a:r>
              <a:rPr lang="en-US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46063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B492-471D-6B43-987C-AE45E548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mk-MK" sz="20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ЗБИРЕН ПРЕГЛЕД НА ИМПЛЕМЕНТАЦИЈА НА АП НА СРЈА ЗА ПЕРИОДОТ ФЕВРУАРИ 2018 – ДЕКЕМВРИ 2020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DF5423-25B8-458B-A375-EDD53A48D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59507"/>
              </p:ext>
            </p:extLst>
          </p:nvPr>
        </p:nvGraphicFramePr>
        <p:xfrm>
          <a:off x="584476" y="1825626"/>
          <a:ext cx="2290791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0791">
                  <a:extLst>
                    <a:ext uri="{9D8B030D-6E8A-4147-A177-3AD203B41FA5}">
                      <a16:colId xmlns:a16="http://schemas.microsoft.com/office/drawing/2014/main" val="2331493335"/>
                    </a:ext>
                  </a:extLst>
                </a:gridCol>
              </a:tblGrid>
              <a:tr h="222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>
                          <a:solidFill>
                            <a:schemeClr val="bg1"/>
                          </a:solidFill>
                        </a:rPr>
                        <a:t>СТАТУС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74394"/>
                  </a:ext>
                </a:extLst>
              </a:tr>
              <a:tr h="25308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</a:t>
                      </a:r>
                      <a:r>
                        <a:rPr lang="mk-M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вкупно </a:t>
                      </a:r>
                      <a:r>
                        <a:rPr lang="mk-MK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 активности во збирниот период </a:t>
                      </a: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mk-MK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активности се реализирани, 26 активности се во тек и 68 активности кои доцнат со реализација или не се почнати во предвидениот период. Зададената временска рамка за периодот од 2018 - 2020 година е  64 % реализирана. </a:t>
                      </a: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mk-MK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84431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7831F6-F825-45B8-877F-E3E76CBB0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024586"/>
              </p:ext>
            </p:extLst>
          </p:nvPr>
        </p:nvGraphicFramePr>
        <p:xfrm>
          <a:off x="3986144" y="1690688"/>
          <a:ext cx="762138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570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00ED-CA36-4E7A-9D9F-9DEFBBBE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br>
              <a:rPr lang="mk-MK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k-MK" sz="20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Степен на имплементација на активности од АП на СРЈА (февруари 201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mk-MK" sz="20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декември 2020) по приоритетни области</a:t>
            </a:r>
            <a:br>
              <a:rPr lang="mk-MK" sz="2200" dirty="0"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09E9B1-85B3-4E08-9628-8C20CF768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57492"/>
              </p:ext>
            </p:extLst>
          </p:nvPr>
        </p:nvGraphicFramePr>
        <p:xfrm>
          <a:off x="1404731" y="1828801"/>
          <a:ext cx="8865705" cy="3955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324">
                  <a:extLst>
                    <a:ext uri="{9D8B030D-6E8A-4147-A177-3AD203B41FA5}">
                      <a16:colId xmlns:a16="http://schemas.microsoft.com/office/drawing/2014/main" val="7431160"/>
                    </a:ext>
                  </a:extLst>
                </a:gridCol>
                <a:gridCol w="2032892">
                  <a:extLst>
                    <a:ext uri="{9D8B030D-6E8A-4147-A177-3AD203B41FA5}">
                      <a16:colId xmlns:a16="http://schemas.microsoft.com/office/drawing/2014/main" val="703275416"/>
                    </a:ext>
                  </a:extLst>
                </a:gridCol>
                <a:gridCol w="1914231">
                  <a:extLst>
                    <a:ext uri="{9D8B030D-6E8A-4147-A177-3AD203B41FA5}">
                      <a16:colId xmlns:a16="http://schemas.microsoft.com/office/drawing/2014/main" val="1037470603"/>
                    </a:ext>
                  </a:extLst>
                </a:gridCol>
                <a:gridCol w="1914231">
                  <a:extLst>
                    <a:ext uri="{9D8B030D-6E8A-4147-A177-3AD203B41FA5}">
                      <a16:colId xmlns:a16="http://schemas.microsoft.com/office/drawing/2014/main" val="2637261409"/>
                    </a:ext>
                  </a:extLst>
                </a:gridCol>
                <a:gridCol w="1716027">
                  <a:extLst>
                    <a:ext uri="{9D8B030D-6E8A-4147-A177-3AD203B41FA5}">
                      <a16:colId xmlns:a16="http://schemas.microsoft.com/office/drawing/2014/main" val="931728036"/>
                    </a:ext>
                  </a:extLst>
                </a:gridCol>
              </a:tblGrid>
              <a:tr h="1061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mk-M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Реализирани активности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Во тек на реализација активности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Доцнат со реализација активности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Вкупен број активности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888412"/>
                  </a:ext>
                </a:extLst>
              </a:tr>
              <a:tr h="3559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ПО1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9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3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7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>
                          <a:effectLst/>
                        </a:rPr>
                        <a:t>49</a:t>
                      </a:r>
                      <a:endParaRPr lang="mk-MK" sz="180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838215"/>
                  </a:ext>
                </a:extLst>
              </a:tr>
              <a:tr h="3559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>
                          <a:effectLst/>
                        </a:rPr>
                        <a:t>ПО2</a:t>
                      </a:r>
                      <a:endParaRPr lang="mk-MK" sz="180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                5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24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>
                          <a:effectLst/>
                        </a:rPr>
                        <a:t>40</a:t>
                      </a:r>
                      <a:endParaRPr lang="mk-MK" sz="180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956422"/>
                  </a:ext>
                </a:extLst>
              </a:tr>
              <a:tr h="3559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>
                          <a:effectLst/>
                        </a:rPr>
                        <a:t>ПО3</a:t>
                      </a:r>
                      <a:endParaRPr lang="mk-MK" sz="180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7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2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13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>
                          <a:effectLst/>
                        </a:rPr>
                        <a:t>32</a:t>
                      </a:r>
                      <a:endParaRPr lang="mk-MK" sz="180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521015"/>
                  </a:ext>
                </a:extLst>
              </a:tr>
              <a:tr h="3559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>
                          <a:effectLst/>
                        </a:rPr>
                        <a:t>ПО4</a:t>
                      </a:r>
                      <a:endParaRPr lang="mk-MK" sz="180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                28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16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25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>
                          <a:effectLst/>
                        </a:rPr>
                        <a:t>69</a:t>
                      </a:r>
                      <a:endParaRPr lang="mk-MK" sz="180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982349"/>
                  </a:ext>
                </a:extLst>
              </a:tr>
              <a:tr h="13047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>
                          <a:effectLst/>
                        </a:rPr>
                        <a:t>Вкупно активности</a:t>
                      </a:r>
                      <a:endParaRPr lang="mk-MK" sz="180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96  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26  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68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mk-MK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mk-MK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mk-MK" sz="1800" dirty="0">
                          <a:effectLst/>
                        </a:rPr>
                        <a:t>190</a:t>
                      </a:r>
                      <a:endParaRPr lang="mk-MK" sz="1800" dirty="0">
                        <a:effectLst/>
                        <a:latin typeface="StobiSerif Regular" panose="0200050306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67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33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ADA1-4DB9-43E6-B6DF-70CCB748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mk-MK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Степен на имплементација на активности од АП на СРЈА (февруари 201</a:t>
            </a:r>
            <a:r>
              <a:rPr lang="en-US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</a:t>
            </a:r>
            <a:r>
              <a:rPr lang="mk-MK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декември 2020) процентуално по приоритетни области </a:t>
            </a:r>
            <a:endParaRPr lang="mk-MK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DD9B9D-7A66-45EF-B4DD-BBFEFB70E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151838"/>
              </p:ext>
            </p:extLst>
          </p:nvPr>
        </p:nvGraphicFramePr>
        <p:xfrm>
          <a:off x="1457264" y="1445725"/>
          <a:ext cx="3235648" cy="261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38C2F6-7E09-487A-9A15-629D1C059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258842"/>
              </p:ext>
            </p:extLst>
          </p:nvPr>
        </p:nvGraphicFramePr>
        <p:xfrm>
          <a:off x="6096001" y="1564080"/>
          <a:ext cx="3377052" cy="249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58FD16A-CD73-44E5-B6DE-419159D4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850965"/>
              </p:ext>
            </p:extLst>
          </p:nvPr>
        </p:nvGraphicFramePr>
        <p:xfrm>
          <a:off x="1250564" y="4224925"/>
          <a:ext cx="3442348" cy="238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FEDAAD-4D04-4790-B664-63585268D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026421"/>
              </p:ext>
            </p:extLst>
          </p:nvPr>
        </p:nvGraphicFramePr>
        <p:xfrm>
          <a:off x="6110668" y="4177983"/>
          <a:ext cx="3235649" cy="242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963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5FEE-2E38-4C8A-B6F5-06D2D37D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/>
              <a:t>СОДРЖИНА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F4A8D-0456-47E3-9880-CD497BC0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k-MK" sz="1800" dirty="0"/>
              <a:t> </a:t>
            </a:r>
          </a:p>
          <a:p>
            <a:pPr marL="0" indent="0">
              <a:buNone/>
            </a:pPr>
            <a:endParaRPr lang="mk-MK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mk-MK" sz="1800" b="1" dirty="0"/>
              <a:t>ИЗВЕШТАЕН ПЕРИОД – ЈАНУАРИ – ДЕКЕМВРИ 2020 ГОДИНА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mk-MK" sz="1800" b="1" dirty="0"/>
              <a:t>АГРЕГАТЕН ПЕРИОД 2018 – ДЕКЕМВРИ 2020 ГОДИНА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mk-MK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ВЛИЈАНИЕТО НА ПАНДЕМИЈАТА КОВИД -19 И ПОЛИТИЧКАТА СИТУАЦИЈА ВО МАКЕДОНИЈА ВРЗ ИМПЛЕМЕНТАЦИЈАТА НА АКТИВНОСТИТЕ ОД СТРАТЕГИЈАТА ЗА РЈА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mk-MK" sz="1800" b="1" dirty="0">
                <a:cs typeface="Times New Roman" panose="02020603050405020304" pitchFamily="18" charset="0"/>
              </a:rPr>
              <a:t>КОМУНИКАЦИСКИ АКТИВНОСТИ</a:t>
            </a:r>
          </a:p>
          <a:p>
            <a:pPr>
              <a:buFont typeface="Wingdings" panose="05000000000000000000" pitchFamily="2" charset="2"/>
              <a:buChar char="v"/>
            </a:pPr>
            <a:endParaRPr lang="mk-MK" sz="1800" dirty="0"/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pic>
        <p:nvPicPr>
          <p:cNvPr id="5" name="Picture Placeholder 72">
            <a:extLst>
              <a:ext uri="{FF2B5EF4-FFF2-40B4-BE49-F238E27FC236}">
                <a16:creationId xmlns:a16="http://schemas.microsoft.com/office/drawing/2014/main" id="{54478500-1A28-4C97-8CA1-A4630C15A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67235" y="600706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9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36B7-BCDB-4020-85EE-A9060066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400" b="1" dirty="0"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 на имплементација на АП на СРЈА (февруари 201</a:t>
            </a:r>
            <a:r>
              <a:rPr lang="en-US" sz="2400" b="1" dirty="0"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mk-MK" sz="2400" b="1" dirty="0"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декември 2020) по институции носители на активности</a:t>
            </a:r>
            <a:br>
              <a:rPr lang="mk-MK" sz="1800" dirty="0">
                <a:effectLst/>
                <a:latin typeface="StobiSerif Regular" panose="0200050306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753B82-41C0-4629-90FA-C7B847D54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02173"/>
              </p:ext>
            </p:extLst>
          </p:nvPr>
        </p:nvGraphicFramePr>
        <p:xfrm>
          <a:off x="1497496" y="1311967"/>
          <a:ext cx="8865703" cy="5411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525">
                  <a:extLst>
                    <a:ext uri="{9D8B030D-6E8A-4147-A177-3AD203B41FA5}">
                      <a16:colId xmlns:a16="http://schemas.microsoft.com/office/drawing/2014/main" val="1551201359"/>
                    </a:ext>
                  </a:extLst>
                </a:gridCol>
                <a:gridCol w="1505996">
                  <a:extLst>
                    <a:ext uri="{9D8B030D-6E8A-4147-A177-3AD203B41FA5}">
                      <a16:colId xmlns:a16="http://schemas.microsoft.com/office/drawing/2014/main" val="2906522940"/>
                    </a:ext>
                  </a:extLst>
                </a:gridCol>
                <a:gridCol w="845471">
                  <a:extLst>
                    <a:ext uri="{9D8B030D-6E8A-4147-A177-3AD203B41FA5}">
                      <a16:colId xmlns:a16="http://schemas.microsoft.com/office/drawing/2014/main" val="750866995"/>
                    </a:ext>
                  </a:extLst>
                </a:gridCol>
                <a:gridCol w="947241">
                  <a:extLst>
                    <a:ext uri="{9D8B030D-6E8A-4147-A177-3AD203B41FA5}">
                      <a16:colId xmlns:a16="http://schemas.microsoft.com/office/drawing/2014/main" val="3594709130"/>
                    </a:ext>
                  </a:extLst>
                </a:gridCol>
                <a:gridCol w="1520673">
                  <a:extLst>
                    <a:ext uri="{9D8B030D-6E8A-4147-A177-3AD203B41FA5}">
                      <a16:colId xmlns:a16="http://schemas.microsoft.com/office/drawing/2014/main" val="3256002602"/>
                    </a:ext>
                  </a:extLst>
                </a:gridCol>
                <a:gridCol w="1423797">
                  <a:extLst>
                    <a:ext uri="{9D8B030D-6E8A-4147-A177-3AD203B41FA5}">
                      <a16:colId xmlns:a16="http://schemas.microsoft.com/office/drawing/2014/main" val="4066611698"/>
                    </a:ext>
                  </a:extLst>
                </a:gridCol>
              </a:tblGrid>
              <a:tr h="502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Институција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Реализирани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Во тек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Доцнат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Реализирано после рок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Вкупно активности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222539852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ГС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26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28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171092780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МИОА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49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19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49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119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1892931764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СЗ   </a:t>
                      </a:r>
                      <a:endParaRPr lang="mk-MK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297569022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СЕП  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2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3875732219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ДЗС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/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3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2504933114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ДЗС И МФ </a:t>
                      </a:r>
                      <a:endParaRPr lang="mk-MK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/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1289734349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ГС И КПВРСМ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4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4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4056145970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МФ</a:t>
                      </a:r>
                      <a:endParaRPr lang="mk-MK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3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3091447083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Мрежа за </a:t>
                      </a:r>
                      <a:r>
                        <a:rPr lang="mk-MK" sz="1400" dirty="0" err="1">
                          <a:solidFill>
                            <a:schemeClr val="tx1"/>
                          </a:solidFill>
                          <a:effectLst/>
                        </a:rPr>
                        <a:t>учр</a:t>
                      </a: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/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3483173342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МПСОЗ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1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1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3391636693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МТСП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/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4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6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2965080252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АА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2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2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4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2068750903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ДКСК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/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5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5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3381124716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МП  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3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3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3663751877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АЗПСПИЈК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3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217538161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ДБКИ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>
                          <a:effectLst/>
                        </a:rPr>
                        <a:t>/</a:t>
                      </a:r>
                      <a:endParaRPr lang="mk-M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668801293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МИОА И МФ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4121548707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КПВРСМ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2211614980"/>
                  </a:ext>
                </a:extLst>
              </a:tr>
              <a:tr h="2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МТСП И МТВ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4038572158"/>
                  </a:ext>
                </a:extLst>
              </a:tr>
              <a:tr h="3021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УВМК, ФЗОРСМ И МИОА 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/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2605116221"/>
                  </a:ext>
                </a:extLst>
              </a:tr>
              <a:tr h="1900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ВКУПНО</a:t>
                      </a:r>
                      <a:endParaRPr lang="mk-M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92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26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68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400" dirty="0">
                          <a:effectLst/>
                        </a:rPr>
                        <a:t>190</a:t>
                      </a:r>
                      <a:endParaRPr lang="mk-M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57" marR="61557" marT="0" marB="0" anchor="ctr"/>
                </a:tc>
                <a:extLst>
                  <a:ext uri="{0D108BD9-81ED-4DB2-BD59-A6C34878D82A}">
                    <a16:rowId xmlns:a16="http://schemas.microsoft.com/office/drawing/2014/main" val="395228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667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655E-A89A-4C7B-92F8-31A4EE28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20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КОМУНИКАЦИСКИ АКТИВНОСТИ</a:t>
            </a:r>
            <a:br>
              <a:rPr lang="mk-MK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8736C-3E9F-4062-BD17-DB61E5ABF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mk-MK" sz="1800" dirty="0">
              <a:effectLst/>
              <a:latin typeface="StobiSerif Regular" panose="02000503060000020004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mk-MK" sz="2400" b="1" dirty="0">
                <a:solidFill>
                  <a:srgbClr val="2E74B5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Интерна комуникација</a:t>
            </a:r>
            <a:endParaRPr lang="mk-MK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МИОА продолжи и во текот на 2020 година да ги објавува и ажурира информациите за процесот на РЈА на  </a:t>
            </a:r>
            <a:r>
              <a:rPr lang="mk-MK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посебниот дел од веб-страницата на министерството наменето за реформата на јавната администрација</a:t>
            </a:r>
          </a:p>
          <a:p>
            <a:pPr algn="just"/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 текот на 2020 година 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МИОА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Фондацијата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Метаморфозис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рамките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Проектот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УСАИД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Граѓанско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учество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спроведоа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две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дводневни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онлајн</a:t>
            </a:r>
            <a:r>
              <a:rPr lang="mk-M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обуки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отворени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податоци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mk-MK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одржа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првата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седница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Управниот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одбор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формиран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цел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следење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имплементацијата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двогодишниот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ИПА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проект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Поддршка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k-MK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mk-M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државната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реорганизација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кој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започна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ноември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2019та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година</a:t>
            </a:r>
            <a:endParaRPr lang="mk-MK" sz="24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89497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8664-5195-44FD-8F72-A9BA5684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kern="0" dirty="0"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КОМУНИКАЦИСКИ АКТИВНОСТИ</a:t>
            </a:r>
            <a:endParaRPr lang="mk-MK" sz="2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B444-0A22-470C-A75B-5ED322EA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k-MK" sz="2400" dirty="0">
                <a:solidFill>
                  <a:srgbClr val="5B9BD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Комуникација со јавноста - соопштенија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Владата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стави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функција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електронската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платформа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информирање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КОВИД-19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     ( </a:t>
            </a:r>
            <a:r>
              <a:rPr lang="en-US" sz="24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https://koronavirus.gov.mk/</a:t>
            </a:r>
            <a:r>
              <a:rPr lang="mk-MK" sz="24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ажурирана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секојдневно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јазици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македонски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албански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англиски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јазик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mk-MK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најрелевантните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социјални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мрежи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Фејсбук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Твитер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како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комуникациската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платформа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Вибер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u="none" strike="noStrike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mk-M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mk-MK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е воспостави  апликацијата Стоп Корона,  </a:t>
            </a:r>
            <a:r>
              <a:rPr lang="mk-MK" sz="2400" u="sng" dirty="0">
                <a:solidFill>
                  <a:srgbClr val="93232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http://stop.koronavirus.gov.mk</a:t>
            </a:r>
            <a:endParaRPr lang="mk-MK" sz="2400" u="sng" dirty="0">
              <a:solidFill>
                <a:srgbClr val="932323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mk-MK" sz="1900" u="sng" dirty="0">
              <a:solidFill>
                <a:srgbClr val="932323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7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C454-5E2A-4283-9283-6EE02FB7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КОМУНИКАЦИСКИ АКТИВНОСТИ</a:t>
            </a:r>
            <a:endParaRPr lang="mk-M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8C96-D032-49D9-8365-B48C6444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k-M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МИОА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соработка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Фондацијата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Метаморфозис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декември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промовираше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Порталот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отворено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владино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партнерство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mk-MK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октомври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о</a:t>
            </a:r>
            <a:r>
              <a:rPr lang="mk-M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држа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10 јубилеен состанок на специјалната група за реформа на јавната администрација (СГ-РЈА), помеѓу Европската Унија и Република Северна </a:t>
            </a:r>
            <a:r>
              <a:rPr lang="mk-M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Македо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нија</a:t>
            </a:r>
            <a:endParaRPr lang="mk-MK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потпиша</a:t>
            </a:r>
            <a:r>
              <a:rPr lang="mk-M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договор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пристапување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Северна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Македонија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кон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програмата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дигитална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администрација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-ИСА 2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Европската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Унија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комесарот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буџет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администрација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Јоханес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Хан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1907326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E65D4-3C57-4B55-A845-334998114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pPr marL="0" indent="0" algn="ctr">
              <a:buNone/>
            </a:pPr>
            <a:r>
              <a:rPr lang="mk-MK" b="1" dirty="0"/>
              <a:t>ВИ БЛАГОДАРАМ НА ВНИМАНИЕТО !</a:t>
            </a:r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endParaRPr lang="mk-MK" dirty="0"/>
          </a:p>
          <a:p>
            <a:pPr marL="0" indent="0" algn="r">
              <a:buNone/>
            </a:pPr>
            <a:r>
              <a:rPr lang="mk-MK" sz="1700" b="1" dirty="0"/>
              <a:t>ОДДЕЛЕНИЕ ЗА КООРДИНАЦИЈА НА СТРАТЕГИЈАТА ЗА РЈА</a:t>
            </a:r>
          </a:p>
        </p:txBody>
      </p:sp>
    </p:spTree>
    <p:extLst>
      <p:ext uri="{BB962C8B-B14F-4D97-AF65-F5344CB8AC3E}">
        <p14:creationId xmlns:p14="http://schemas.microsoft.com/office/powerpoint/2010/main" val="2770256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D4D39-D08E-4CCD-B970-529ECB5B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ПРАШАЊА И ДИСКУСИЈА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3">
            <a:extLst>
              <a:ext uri="{FF2B5EF4-FFF2-40B4-BE49-F238E27FC236}">
                <a16:creationId xmlns:a16="http://schemas.microsoft.com/office/drawing/2014/main" id="{2AADB727-031B-427E-AC09-F3FF11943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" b="73"/>
          <a:stretch>
            <a:fillRect/>
          </a:stretch>
        </p:blipFill>
        <p:spPr>
          <a:xfrm>
            <a:off x="7531503" y="2131650"/>
            <a:ext cx="3217333" cy="32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1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7664-1693-4A2E-9DF0-738C8E94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НА ИМПЛЕМЕНТАЦИЈА</a:t>
            </a:r>
            <a:endParaRPr lang="mk-MK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88261D7-2854-4703-B93F-81BEDD865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656381"/>
              </p:ext>
            </p:extLst>
          </p:nvPr>
        </p:nvGraphicFramePr>
        <p:xfrm>
          <a:off x="1237958" y="2271321"/>
          <a:ext cx="4979962" cy="2605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9962">
                  <a:extLst>
                    <a:ext uri="{9D8B030D-6E8A-4147-A177-3AD203B41FA5}">
                      <a16:colId xmlns:a16="http://schemas.microsoft.com/office/drawing/2014/main" val="1081503591"/>
                    </a:ext>
                  </a:extLst>
                </a:gridCol>
              </a:tblGrid>
              <a:tr h="651425">
                <a:tc>
                  <a:txBody>
                    <a:bodyPr/>
                    <a:lstStyle/>
                    <a:p>
                      <a:r>
                        <a:rPr lang="mk-MK" dirty="0"/>
                        <a:t>РЕАЛИЗИРАНО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722141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mk-MK" dirty="0"/>
                        <a:t>ВО ТЕК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586296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mk-MK" dirty="0"/>
                        <a:t>ДОЦНИ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43749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mk-MK" dirty="0"/>
                        <a:t>РЕАЛИЗИРАНО СО ДОЦНЕЊЕ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213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AF4EFB-F3D5-4088-90FC-2C915E330C57}"/>
              </a:ext>
            </a:extLst>
          </p:cNvPr>
          <p:cNvSpPr txBox="1"/>
          <p:nvPr/>
        </p:nvSpPr>
        <p:spPr>
          <a:xfrm>
            <a:off x="6611814" y="2271321"/>
            <a:ext cx="47419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„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Целосно</a:t>
            </a: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спроведени“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оние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активности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кои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реализирани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целост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согласно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предвидениот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временски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рок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АП.</a:t>
            </a:r>
            <a:endParaRPr lang="mk-M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„</a:t>
            </a:r>
            <a:r>
              <a:rPr lang="en-US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Во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тек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спроведување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активности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чиешто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спроведување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започнало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или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очекува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да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започне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предвидениот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рок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mk-M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„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Доцни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однесува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активност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чиешто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спроведување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надминува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предвидениот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рок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или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активност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чиешто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спроведување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воопшто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отпочнало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рокот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планиран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со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АП.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13534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B492-471D-6B43-987C-AE45E548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b="1" dirty="0"/>
              <a:t>СТАТУС НА РЕАЛИЗАЦИЈА </a:t>
            </a:r>
            <a:endParaRPr lang="x-none" sz="36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DF5423-25B8-458B-A375-EDD53A48D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259248"/>
              </p:ext>
            </p:extLst>
          </p:nvPr>
        </p:nvGraphicFramePr>
        <p:xfrm>
          <a:off x="970721" y="1655418"/>
          <a:ext cx="2495439" cy="4805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439">
                  <a:extLst>
                    <a:ext uri="{9D8B030D-6E8A-4147-A177-3AD203B41FA5}">
                      <a16:colId xmlns:a16="http://schemas.microsoft.com/office/drawing/2014/main" val="2331493335"/>
                    </a:ext>
                  </a:extLst>
                </a:gridCol>
              </a:tblGrid>
              <a:tr h="414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>
                          <a:solidFill>
                            <a:schemeClr val="bg1"/>
                          </a:solidFill>
                        </a:rPr>
                        <a:t>СТАТУС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74394"/>
                  </a:ext>
                </a:extLst>
              </a:tr>
              <a:tr h="43912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вкупно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108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активности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известува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јануари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декември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година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целосно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спроведени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активности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спроведувањето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активности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доцнат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реализација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66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активности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Зададената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временска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рамка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година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  38,8 %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реализирана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mk-M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84431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7831F6-F825-45B8-877F-E3E76CBB0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351944"/>
              </p:ext>
            </p:extLst>
          </p:nvPr>
        </p:nvGraphicFramePr>
        <p:xfrm>
          <a:off x="3232150" y="1825625"/>
          <a:ext cx="837723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8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5FEE-2E38-4C8A-B6F5-06D2D37D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 НА РЕАЛИЗАЦИЈА ПО ПРИОРИТЕТНА ОБЛАСТ</a:t>
            </a:r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72">
            <a:extLst>
              <a:ext uri="{FF2B5EF4-FFF2-40B4-BE49-F238E27FC236}">
                <a16:creationId xmlns:a16="http://schemas.microsoft.com/office/drawing/2014/main" id="{54478500-1A28-4C97-8CA1-A4630C15A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67235" y="6007060"/>
            <a:ext cx="630000" cy="630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902A97-41B1-4F89-BFE8-123CC1AF7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850764"/>
              </p:ext>
            </p:extLst>
          </p:nvPr>
        </p:nvGraphicFramePr>
        <p:xfrm>
          <a:off x="1326513" y="1783794"/>
          <a:ext cx="3096660" cy="189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AA0A3C-F852-4505-95CC-E0B6C9BF0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929876"/>
              </p:ext>
            </p:extLst>
          </p:nvPr>
        </p:nvGraphicFramePr>
        <p:xfrm>
          <a:off x="6453006" y="1688079"/>
          <a:ext cx="3096660" cy="200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C70D57-A9E6-457B-B67F-E7FEFE295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377829"/>
              </p:ext>
            </p:extLst>
          </p:nvPr>
        </p:nvGraphicFramePr>
        <p:xfrm>
          <a:off x="1279446" y="4333510"/>
          <a:ext cx="3322360" cy="237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51BE573-7697-46E0-9423-032F3B0B7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649841"/>
              </p:ext>
            </p:extLst>
          </p:nvPr>
        </p:nvGraphicFramePr>
        <p:xfrm>
          <a:off x="6192701" y="4341912"/>
          <a:ext cx="3322360" cy="245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3008A9-1379-4686-ABA6-7AE41C745F6C}"/>
              </a:ext>
            </a:extLst>
          </p:cNvPr>
          <p:cNvSpPr txBox="1"/>
          <p:nvPr/>
        </p:nvSpPr>
        <p:spPr>
          <a:xfrm>
            <a:off x="1467419" y="1202342"/>
            <a:ext cx="318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200" b="1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ПРИОРИТЕТНА ОБЛАСТ 1</a:t>
            </a:r>
            <a:r>
              <a:rPr lang="mk-MK" sz="1200" b="1" dirty="0">
                <a:solidFill>
                  <a:srgbClr val="000000"/>
                </a:solidFill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b="1" dirty="0">
                <a:solidFill>
                  <a:srgbClr val="000000"/>
                </a:solidFill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КРЕИРАЊЕ НА ПОЛИТИКИ И КООРДИНАЦИЈА</a:t>
            </a:r>
            <a:endParaRPr lang="mk-M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58F4E-E323-483E-B803-7C9287A35AC0}"/>
              </a:ext>
            </a:extLst>
          </p:cNvPr>
          <p:cNvSpPr txBox="1"/>
          <p:nvPr/>
        </p:nvSpPr>
        <p:spPr>
          <a:xfrm>
            <a:off x="6453006" y="1166608"/>
            <a:ext cx="30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200" b="1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ПРИОРИТЕТНА ОБЛАСТ 2: </a:t>
            </a:r>
            <a:r>
              <a:rPr lang="mk-MK" sz="12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ЈАВНА СЛУЖБА И УПРАВУВАЊЕ СО ЧОВЕЧКИ РЕСУРСИ</a:t>
            </a:r>
            <a:endParaRPr lang="mk-M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632C2-4E9A-47BE-8DEC-065517949E94}"/>
              </a:ext>
            </a:extLst>
          </p:cNvPr>
          <p:cNvSpPr txBox="1"/>
          <p:nvPr/>
        </p:nvSpPr>
        <p:spPr>
          <a:xfrm>
            <a:off x="1533810" y="3918643"/>
            <a:ext cx="2682065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1200" b="1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ПРИОРИТЕТНА ОБЛАСТ 3</a:t>
            </a:r>
            <a:r>
              <a:rPr lang="mk-MK" sz="12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ОДГОВОРНОСТ, ОТЧЕТНОСТ, ТРАНСПАРЕНТНОСТ</a:t>
            </a:r>
            <a:endParaRPr lang="mk-M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8FF6F-785C-4B8E-887E-B953C6951F9A}"/>
              </a:ext>
            </a:extLst>
          </p:cNvPr>
          <p:cNvSpPr txBox="1"/>
          <p:nvPr/>
        </p:nvSpPr>
        <p:spPr>
          <a:xfrm>
            <a:off x="6556747" y="3796834"/>
            <a:ext cx="288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200" b="1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ПРИОРИТЕТНА ОБЛАСТ 4</a:t>
            </a:r>
            <a:r>
              <a:rPr lang="mk-MK" sz="12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ДАВАЊЕ УСЛУГИ И ИКТ ПОДДРШКА НА АДМИНИСТРАЦИЈА</a:t>
            </a:r>
            <a:endParaRPr lang="mk-MK" sz="1200" dirty="0"/>
          </a:p>
        </p:txBody>
      </p:sp>
    </p:spTree>
    <p:extLst>
      <p:ext uri="{BB962C8B-B14F-4D97-AF65-F5344CB8AC3E}">
        <p14:creationId xmlns:p14="http://schemas.microsoft.com/office/powerpoint/2010/main" val="171821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B492-471D-6B43-987C-AE45E548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440"/>
          </a:xfrm>
        </p:spPr>
        <p:txBody>
          <a:bodyPr>
            <a:normAutofit/>
          </a:bodyPr>
          <a:lstStyle/>
          <a:p>
            <a:r>
              <a:rPr lang="mk-MK" sz="1800" b="1" dirty="0">
                <a:solidFill>
                  <a:srgbClr val="000000"/>
                </a:solidFill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</a:t>
            </a:r>
            <a:r>
              <a:rPr lang="en-US" sz="1800" b="1" dirty="0">
                <a:solidFill>
                  <a:srgbClr val="000000"/>
                </a:solidFill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НА РЕАЛИЗАЦИЈА ПО ИНСТИТУЦИИ НОСИТЕЛИ НА АКТИВНОСТИ</a:t>
            </a:r>
            <a:br>
              <a:rPr lang="mk-M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8C40-2D31-AE4C-A1A5-96A84600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998806"/>
            <a:ext cx="11019265" cy="5178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:</a:t>
            </a:r>
            <a:endParaRPr lang="mk-MK" sz="1800" dirty="0">
              <a:solidFill>
                <a:srgbClr val="0070C0"/>
              </a:solidFill>
            </a:endParaRPr>
          </a:p>
        </p:txBody>
      </p:sp>
      <p:pic>
        <p:nvPicPr>
          <p:cNvPr id="9" name="Picture Placeholder 29">
            <a:extLst>
              <a:ext uri="{FF2B5EF4-FFF2-40B4-BE49-F238E27FC236}">
                <a16:creationId xmlns:a16="http://schemas.microsoft.com/office/drawing/2014/main" id="{2689D0F8-F026-4B14-8610-5566911B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" b="73"/>
          <a:stretch>
            <a:fillRect/>
          </a:stretch>
        </p:blipFill>
        <p:spPr>
          <a:xfrm>
            <a:off x="11353800" y="6029228"/>
            <a:ext cx="630000" cy="630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375ED4-708A-4596-A9E9-C64B17CC9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09183"/>
              </p:ext>
            </p:extLst>
          </p:nvPr>
        </p:nvGraphicFramePr>
        <p:xfrm>
          <a:off x="2124222" y="1237956"/>
          <a:ext cx="7244861" cy="5254923"/>
        </p:xfrm>
        <a:graphic>
          <a:graphicData uri="http://schemas.openxmlformats.org/drawingml/2006/table">
            <a:tbl>
              <a:tblPr firstRow="1" firstCol="1" bandRow="1"/>
              <a:tblGrid>
                <a:gridCol w="1166426">
                  <a:extLst>
                    <a:ext uri="{9D8B030D-6E8A-4147-A177-3AD203B41FA5}">
                      <a16:colId xmlns:a16="http://schemas.microsoft.com/office/drawing/2014/main" val="468886040"/>
                    </a:ext>
                  </a:extLst>
                </a:gridCol>
                <a:gridCol w="1248004">
                  <a:extLst>
                    <a:ext uri="{9D8B030D-6E8A-4147-A177-3AD203B41FA5}">
                      <a16:colId xmlns:a16="http://schemas.microsoft.com/office/drawing/2014/main" val="3110254136"/>
                    </a:ext>
                  </a:extLst>
                </a:gridCol>
                <a:gridCol w="931101">
                  <a:extLst>
                    <a:ext uri="{9D8B030D-6E8A-4147-A177-3AD203B41FA5}">
                      <a16:colId xmlns:a16="http://schemas.microsoft.com/office/drawing/2014/main" val="2943266"/>
                    </a:ext>
                  </a:extLst>
                </a:gridCol>
                <a:gridCol w="1199372">
                  <a:extLst>
                    <a:ext uri="{9D8B030D-6E8A-4147-A177-3AD203B41FA5}">
                      <a16:colId xmlns:a16="http://schemas.microsoft.com/office/drawing/2014/main" val="3331912253"/>
                    </a:ext>
                  </a:extLst>
                </a:gridCol>
                <a:gridCol w="1439403">
                  <a:extLst>
                    <a:ext uri="{9D8B030D-6E8A-4147-A177-3AD203B41FA5}">
                      <a16:colId xmlns:a16="http://schemas.microsoft.com/office/drawing/2014/main" val="2643930192"/>
                    </a:ext>
                  </a:extLst>
                </a:gridCol>
                <a:gridCol w="1260555">
                  <a:extLst>
                    <a:ext uri="{9D8B030D-6E8A-4147-A177-3AD203B41FA5}">
                      <a16:colId xmlns:a16="http://schemas.microsoft.com/office/drawing/2014/main" val="4245400951"/>
                    </a:ext>
                  </a:extLst>
                </a:gridCol>
              </a:tblGrid>
              <a:tr h="460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Институција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Реализирани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тек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B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Доцнат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Реализирани после рок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Вкупно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394316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МИОА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42295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 dirty="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mk-M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245845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МТСП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925739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ГС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519476"/>
                  </a:ext>
                </a:extLst>
              </a:tr>
              <a:tr h="43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АЗПСПИЈК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69063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ДЗС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607745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МФ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46473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СЗ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347081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СЕП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106495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ДЗС, МФ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195774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ДБКИ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919108"/>
                  </a:ext>
                </a:extLst>
              </a:tr>
              <a:tr h="43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МТСП, МТВ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452467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КПВРСМ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80783"/>
                  </a:ext>
                </a:extLst>
              </a:tr>
              <a:tr h="690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УВМК ,  ФЗОРСМ, МИОА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799674"/>
                  </a:ext>
                </a:extLst>
              </a:tr>
              <a:tr h="23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ДКСК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99491"/>
                  </a:ext>
                </a:extLst>
              </a:tr>
              <a:tr h="460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Вкупно по статус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B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mk-M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100" b="1" dirty="0">
                          <a:solidFill>
                            <a:srgbClr val="000000"/>
                          </a:solidFill>
                          <a:effectLst/>
                          <a:latin typeface="StobiSerif Regular" panose="02000503060000020004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mk-M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4" marR="65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7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78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7EC4-577C-D545-8BDD-99583037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КРЕИРАЊЕ ПОЛИТИКИ И КООРДИНАЦИЈА</a:t>
            </a:r>
            <a:br>
              <a:rPr lang="mk-MK" sz="1800" b="1" kern="0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2714451-EF93-4E7E-B368-632119B2A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18366"/>
              </p:ext>
            </p:extLst>
          </p:nvPr>
        </p:nvGraphicFramePr>
        <p:xfrm>
          <a:off x="677998" y="1948683"/>
          <a:ext cx="2037067" cy="94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67">
                  <a:extLst>
                    <a:ext uri="{9D8B030D-6E8A-4147-A177-3AD203B41FA5}">
                      <a16:colId xmlns:a16="http://schemas.microsoft.com/office/drawing/2014/main" val="2331493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</a:rPr>
                        <a:t>Општа ЦЕЛ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74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mk-MK" sz="1200" kern="1200" cap="all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ЕФЕКТИВНО, ЕФИКАСНО И ИНКЛУЗИВНО КРЕИРАНИ ПОЛИТИКИ</a:t>
                      </a:r>
                      <a:endParaRPr lang="mk-MK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8443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E616B4-876B-4F7B-9F5C-971F6D5F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065" y="1825625"/>
            <a:ext cx="8895043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подобрување на процесите и капацитетите за среднорочно секторско и годишно планирање во органите на државна управа,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унапредување на квалитетот на ПВР и законодавниот процес,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воведување на механизми за градење на аналитичка основа,  како и зајакнување на капацитетите на ДЗС за производство на </a:t>
            </a:r>
            <a:r>
              <a:rPr lang="mk-MK" sz="1800" dirty="0" err="1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макроекеономски</a:t>
            </a:r>
            <a:r>
              <a:rPr lang="mk-MK" sz="1800" dirty="0">
                <a:effectLst/>
                <a:latin typeface="StobiSerif Regular" panose="0200050306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статистики и секторски стратегии. </a:t>
            </a:r>
            <a:endParaRPr lang="x-none" dirty="0"/>
          </a:p>
        </p:txBody>
      </p:sp>
      <p:pic>
        <p:nvPicPr>
          <p:cNvPr id="7" name="Picture Placeholder 27">
            <a:extLst>
              <a:ext uri="{FF2B5EF4-FFF2-40B4-BE49-F238E27FC236}">
                <a16:creationId xmlns:a16="http://schemas.microsoft.com/office/drawing/2014/main" id="{768DD06E-AE66-43F0-B47D-F7F5BA89F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53800" y="6029228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4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DE18-61EB-44B0-A3DC-F4BB7144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1.1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Зајакнато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среднорочно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секторско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планирање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заради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остварување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приоритетите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Владата</a:t>
            </a:r>
            <a:br>
              <a:rPr lang="mk-MK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mk-MK" sz="2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7155E-18DD-45A7-AFB8-E1792CA8C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Подготвен текст на Методологијата за начинот на подготовка, следење на спроведувањето, евалуација и известување за секторските стратегии како стратешки плански документи. 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Зајакната </a:t>
            </a:r>
            <a:r>
              <a:rPr lang="mk-MK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подршката</a:t>
            </a: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институциите при подготовка на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стратешките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планови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извештаите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нивната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реализација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страна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Секторот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стратегија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планирање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следење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ГС ВРСМ.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mk-MK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60% од доставените нацрт стратешки планови се во согласност со правната рамка за стратешко планирање.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94107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2315</Words>
  <Application>Microsoft Office PowerPoint</Application>
  <PresentationFormat>Widescreen</PresentationFormat>
  <Paragraphs>442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StobiSerif Regular</vt:lpstr>
      <vt:lpstr>Symbol</vt:lpstr>
      <vt:lpstr>Wingdings</vt:lpstr>
      <vt:lpstr>Office Theme</vt:lpstr>
      <vt:lpstr> ПРЕЗЕНТАЦИЈА НА ГОДИШЕН ИЗВЕШТАЈ ЗА СПРОВЕДУВАЊЕ НА АКЦИСКИОТ ПЛАН НА СТРАТЕГИЈАТА ЗА РЕФОРМА НА ЈАВНАТА АДМИНИСТРАЦИЈА (2018-2022) ЗА ПЕРИОДОТ ЈАНУАРИ - ДЕКЕМВРИ 2020 ГОДИНА   </vt:lpstr>
      <vt:lpstr>ПРОЦЕС НА ИЗВЕСТУВАЊЕ</vt:lpstr>
      <vt:lpstr>СОДРЖИНА</vt:lpstr>
      <vt:lpstr>СТАТУС НА ИМПЛЕМЕНТАЦИЈА</vt:lpstr>
      <vt:lpstr>СТАТУС НА РЕАЛИЗАЦИЈА </vt:lpstr>
      <vt:lpstr>СТЕПЕН НА РЕАЛИЗАЦИЈА ПО ПРИОРИТЕТНА ОБЛАСТ</vt:lpstr>
      <vt:lpstr>СТАТУС НА РЕАЛИЗАЦИЈА ПО ИНСТИТУЦИИ НОСИТЕЛИ НА АКТИВНОСТИ </vt:lpstr>
      <vt:lpstr>1. КРЕИРАЊЕ ПОЛИТИКИ И КООРДИНАЦИЈА </vt:lpstr>
      <vt:lpstr>1.1 Зајакнато среднорочно и секторско планирање заради остварување на приоритетите на Владата </vt:lpstr>
      <vt:lpstr>Посебна цел: 1.2 Подобрен квалитет на политиките и законите и обезбедување на транспарентност и учество на засегнатите страни </vt:lpstr>
      <vt:lpstr>Посебна цел: 1.3 Зајакната ефикасност на процесите, структурите и контролните механизми за хоризонтална координација и следење на политиките, како и зајакната ефикасност на процесот на одлучување на ВРМ </vt:lpstr>
      <vt:lpstr>Посебна цел: 1.4 Подобрен квалитет и достапност на статистички податоци за креирање на квалитетни политики </vt:lpstr>
      <vt:lpstr>2. ЈАВНА СЛУЖБА И УПРАВУВАЊЕ СО ЧОВЕЧКИ РЕСУРСИ </vt:lpstr>
      <vt:lpstr>Посебна цел: 2.1 Деполитизација на администрацијата преку зајакната примена на начелата на заслуги, еднакви можности и соодветна и правична застапеност и професионализација на високите раководни позиции </vt:lpstr>
      <vt:lpstr>Посебна цел: 2.2 Изграден унифициран и кохерентен систем на плати за вработените во јавниот сектор </vt:lpstr>
      <vt:lpstr>Посебна цел: 2.3 Воспоставен систем за професионален развој на службениците, спроведуван од Академијата за стручно усовршување на административни службеници </vt:lpstr>
      <vt:lpstr>3. ОДГОВОРНОСТ, ОТЧЕТНОСТ И ТРАНСПАРЕНТНОСТ </vt:lpstr>
      <vt:lpstr>Посебна цел: 3.1 Развиена кохерентна институционална поставеност на органи на државната управа, агенции и инспекциски служби од централна власт со јасно утврдени структури на отчетност </vt:lpstr>
      <vt:lpstr>3.2 Посебна цел: Воспоставени ефективни и ефикасни механизми кои обезбедуваат отчетност во органите на државната управа, агенциите и инспекциските служби од централна власт </vt:lpstr>
      <vt:lpstr> Посебна цел: 3.3 Зајакнат интегритет на институциите </vt:lpstr>
      <vt:lpstr>Посебна цел: 3.4 Зајакната транспарентност на институциите и подобрување на комуникацијата помеѓу институциите и граѓаните и бизнис заедницата </vt:lpstr>
      <vt:lpstr>Посебна цел: 3.5 Подобрена ефикасност на управните постапки и доследна примена на ЗОУП </vt:lpstr>
      <vt:lpstr>4. ДАВАЊЕ УСЛУГИ И ИКТ ПОДДРШКА НА АДМИНИСТРАЦИЈАТА </vt:lpstr>
      <vt:lpstr>Посебна цел: 4.1  Рационално инвестирање во развојот на дигиталната средина </vt:lpstr>
      <vt:lpstr>Посебна цел: 4.2 Зголемен квалитет и достапност до услугите </vt:lpstr>
      <vt:lpstr>Посебна цел: 4.3 Дигитална средина која дава пристап до и можност за користење на е-услуги</vt:lpstr>
      <vt:lpstr>ЗБИРЕН ПРЕГЛЕД НА ИМПЛЕМЕНТАЦИЈА НА АП НА СРЈА ЗА ПЕРИОДОТ ФЕВРУАРИ 2018 – ДЕКЕМВРИ 2020</vt:lpstr>
      <vt:lpstr> Степен на имплементација на активности од АП на СРЈА (февруари 2018 – декември 2020) по приоритетни области </vt:lpstr>
      <vt:lpstr>Степен на имплементација на активности од АП на СРЈА (февруари 2018 – декември 2020) процентуално по приоритетни области </vt:lpstr>
      <vt:lpstr>Степен на имплементација на АП на СРЈА (февруари 2018 – декември 2020) по институции носители на активности </vt:lpstr>
      <vt:lpstr>КОМУНИКАЦИСКИ АКТИВНОСТИ </vt:lpstr>
      <vt:lpstr>КОМУНИКАЦИСКИ АКТИВНОСТИ</vt:lpstr>
      <vt:lpstr>КОМУНИКАЦИСКИ АКТИВНОСТИ</vt:lpstr>
      <vt:lpstr>PowerPoint Presentation</vt:lpstr>
      <vt:lpstr>ПРАШАЊА И ДИСКУСИЈА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ПРЕГЛЕД НА ВЕРЗИИTE НА  НАЦРТ ЗАКОНОТ ЗА ОРГАНИЗАЦИЈА НА  ОРГАНИТЕ НА ДРЖАВНАТА УПРАВА</dc:title>
  <dc:creator>Momir Maletic</dc:creator>
  <cp:lastModifiedBy>Esma Adilovic</cp:lastModifiedBy>
  <cp:revision>73</cp:revision>
  <cp:lastPrinted>2020-11-29T18:35:25Z</cp:lastPrinted>
  <dcterms:created xsi:type="dcterms:W3CDTF">2020-11-27T19:21:51Z</dcterms:created>
  <dcterms:modified xsi:type="dcterms:W3CDTF">2021-06-16T07:01:27Z</dcterms:modified>
</cp:coreProperties>
</file>