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258" r:id="rId2"/>
    <p:sldId id="285" r:id="rId3"/>
    <p:sldId id="286" r:id="rId4"/>
    <p:sldId id="287"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56B1"/>
    <a:srgbClr val="024EA2"/>
    <a:srgbClr val="024B9C"/>
    <a:srgbClr val="035DC1"/>
    <a:srgbClr val="0044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90" autoAdjust="0"/>
    <p:restoredTop sz="94660"/>
  </p:normalViewPr>
  <p:slideViewPr>
    <p:cSldViewPr snapToGrid="0">
      <p:cViewPr varScale="1">
        <p:scale>
          <a:sx n="114" d="100"/>
          <a:sy n="114" d="100"/>
        </p:scale>
        <p:origin x="678" y="102"/>
      </p:cViewPr>
      <p:guideLst>
        <p:guide orient="horz" pos="2092"/>
        <p:guide pos="384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05/10/2022</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05/10/2022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7730836" y="5557902"/>
            <a:ext cx="4027055" cy="1147697"/>
          </a:xfrm>
        </p:spPr>
        <p:txBody>
          <a:bodyPr>
            <a:noAutofit/>
          </a:bodyPr>
          <a:lstStyle>
            <a:lvl1pPr marL="0" indent="0" algn="r">
              <a:buFontTx/>
              <a:buNone/>
              <a:defRPr sz="2200" i="1">
                <a:solidFill>
                  <a:schemeClr val="bg1"/>
                </a:solidFill>
              </a:defRPr>
            </a:lvl1pPr>
          </a:lstStyle>
          <a:p>
            <a:pPr lvl="0"/>
            <a:r>
              <a:rPr lang="en-US" dirty="0"/>
              <a:t>Edit Master text styles</a:t>
            </a:r>
          </a:p>
        </p:txBody>
      </p:sp>
      <p:sp>
        <p:nvSpPr>
          <p:cNvPr id="12" name="Text Box 5"/>
          <p:cNvSpPr txBox="1">
            <a:spLocks noChangeArrowheads="1"/>
          </p:cNvSpPr>
          <p:nvPr userDrawn="1"/>
        </p:nvSpPr>
        <p:spPr bwMode="auto">
          <a:xfrm>
            <a:off x="1071350" y="6052238"/>
            <a:ext cx="81372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endParaRPr lang="de-DE" altLang="en-US" sz="1200" b="1" i="0" dirty="0">
              <a:solidFill>
                <a:srgbClr val="FFD624"/>
              </a:solidFill>
            </a:endParaRPr>
          </a:p>
          <a:p>
            <a:pPr>
              <a:spcBef>
                <a:spcPct val="0"/>
              </a:spcBef>
              <a:buClrTx/>
              <a:buFontTx/>
              <a:buNone/>
            </a:pPr>
            <a:r>
              <a:rPr lang="en-US" altLang="en-US" sz="800" dirty="0">
                <a:solidFill>
                  <a:srgbClr val="FFD624"/>
                </a:solidFill>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1200" i="0" dirty="0">
              <a:solidFill>
                <a:srgbClr val="FFD624"/>
              </a:solidFill>
            </a:endParaRPr>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10" name="Rectangle 9"/>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6" name="Rectangle 5"/>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r>
              <a:rPr lang="en-US"/>
              <a:t>Click icon to add picture</a:t>
            </a:r>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a:t>Edit Master text styles</a:t>
            </a:r>
          </a:p>
        </p:txBody>
      </p:sp>
      <p:sp>
        <p:nvSpPr>
          <p:cNvPr id="6" name="Rectangle 5"/>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r>
              <a:rPr lang="en-US"/>
              <a:t>Click icon to add picture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4" name="Rectangle 13"/>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r>
              <a:rPr lang="en-US"/>
              <a:t>Click icon to add picture</a:t>
            </a:r>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a:t>Edit Master text styles</a:t>
            </a:r>
          </a:p>
        </p:txBody>
      </p:sp>
      <p:sp>
        <p:nvSpPr>
          <p:cNvPr id="15" name="Rectangle 14"/>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r>
              <a:rPr lang="en-US"/>
              <a:t>Click icon to add picture</a:t>
            </a:r>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838200" y="3630613"/>
            <a:ext cx="10515600" cy="2035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
        <p:nvSpPr>
          <p:cNvPr id="3" name="Rectangle 2"/>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872647"/>
          </a:xfrm>
        </p:spPr>
        <p:txBody>
          <a:bodyPr anchor="t">
            <a:norm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a:t>Edit Master text styles</a:t>
            </a:r>
          </a:p>
        </p:txBody>
      </p:sp>
      <p:sp>
        <p:nvSpPr>
          <p:cNvPr id="12" name="Rectangle 11"/>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a:t>Edit Master text styles</a:t>
            </a:r>
          </a:p>
        </p:txBody>
      </p:sp>
      <p:sp>
        <p:nvSpPr>
          <p:cNvPr id="13" name="Rectangle 12"/>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764308" y="6496411"/>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accent5"/>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10" name="Rectangle 9"/>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r>
              <a:rPr lang="en-US"/>
              <a:t>Edit Master text styles</a:t>
            </a:r>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1" cstate="print">
            <a:extLst>
              <a:ext uri="{28A0092B-C50C-407E-A947-70E740481C1C}">
                <a14:useLocalDpi xmlns:a14="http://schemas.microsoft.com/office/drawing/2010/main"/>
              </a:ext>
            </a:extLst>
          </a:blip>
          <a:stretch>
            <a:fillRect/>
          </a:stretch>
        </p:blipFill>
        <p:spPr>
          <a:xfrm>
            <a:off x="10033852" y="6045988"/>
            <a:ext cx="1715733" cy="450423"/>
          </a:xfrm>
          <a:prstGeom prst="rect">
            <a:avLst/>
          </a:prstGeom>
        </p:spPr>
      </p:pic>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71350" y="1992572"/>
            <a:ext cx="10065224" cy="1628083"/>
          </a:xfrm>
        </p:spPr>
        <p:txBody>
          <a:bodyPr>
            <a:noAutofit/>
          </a:bodyPr>
          <a:lstStyle/>
          <a:p>
            <a:r>
              <a:rPr lang="en-IE" sz="5000" dirty="0"/>
              <a:t>Explanatory meeting </a:t>
            </a:r>
            <a:br>
              <a:rPr lang="en-IE" sz="5000" dirty="0"/>
            </a:br>
            <a:r>
              <a:rPr lang="en-IE" sz="5000" dirty="0"/>
              <a:t>on Chapter 24</a:t>
            </a:r>
            <a:endParaRPr lang="en-GB" sz="5000" dirty="0"/>
          </a:p>
        </p:txBody>
      </p:sp>
      <p:sp>
        <p:nvSpPr>
          <p:cNvPr id="7" name="Subtitle 6"/>
          <p:cNvSpPr>
            <a:spLocks noGrp="1"/>
          </p:cNvSpPr>
          <p:nvPr>
            <p:ph type="subTitle" idx="1"/>
          </p:nvPr>
        </p:nvSpPr>
        <p:spPr>
          <a:xfrm>
            <a:off x="1071350" y="3768433"/>
            <a:ext cx="10065224" cy="897754"/>
          </a:xfrm>
        </p:spPr>
        <p:txBody>
          <a:bodyPr/>
          <a:lstStyle/>
          <a:p>
            <a:r>
              <a:rPr lang="en-GB" dirty="0"/>
              <a:t>2019 Judgments Convention &amp; Brussels </a:t>
            </a:r>
            <a:r>
              <a:rPr lang="en-GB" dirty="0" err="1"/>
              <a:t>Ia</a:t>
            </a:r>
            <a:r>
              <a:rPr lang="en-GB" dirty="0"/>
              <a:t> Regulation</a:t>
            </a:r>
          </a:p>
        </p:txBody>
      </p:sp>
      <p:sp>
        <p:nvSpPr>
          <p:cNvPr id="8" name="Text Placeholder 7"/>
          <p:cNvSpPr>
            <a:spLocks noGrp="1"/>
          </p:cNvSpPr>
          <p:nvPr>
            <p:ph type="body" sz="quarter" idx="13"/>
          </p:nvPr>
        </p:nvSpPr>
        <p:spPr>
          <a:xfrm>
            <a:off x="7589810" y="4813434"/>
            <a:ext cx="4027055" cy="1471603"/>
          </a:xfrm>
        </p:spPr>
        <p:txBody>
          <a:bodyPr/>
          <a:lstStyle/>
          <a:p>
            <a:pPr>
              <a:spcAft>
                <a:spcPts val="0"/>
              </a:spcAft>
            </a:pPr>
            <a:r>
              <a:rPr lang="en-GB" dirty="0"/>
              <a:t>European Commission</a:t>
            </a:r>
          </a:p>
          <a:p>
            <a:pPr>
              <a:spcAft>
                <a:spcPts val="0"/>
              </a:spcAft>
            </a:pPr>
            <a:r>
              <a:rPr lang="en-GB" dirty="0"/>
              <a:t>DG JUST</a:t>
            </a:r>
          </a:p>
          <a:p>
            <a:pPr>
              <a:spcAft>
                <a:spcPts val="0"/>
              </a:spcAft>
            </a:pPr>
            <a:r>
              <a:rPr lang="en-GB" dirty="0"/>
              <a:t>Unit A1</a:t>
            </a:r>
          </a:p>
          <a:p>
            <a:pPr>
              <a:spcAft>
                <a:spcPts val="0"/>
              </a:spcAft>
            </a:pPr>
            <a:endParaRPr lang="en-GB" dirty="0"/>
          </a:p>
        </p:txBody>
      </p:sp>
    </p:spTree>
    <p:extLst>
      <p:ext uri="{BB962C8B-B14F-4D97-AF65-F5344CB8AC3E}">
        <p14:creationId xmlns:p14="http://schemas.microsoft.com/office/powerpoint/2010/main" val="1121371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Judgments Convention </a:t>
            </a:r>
            <a:endParaRPr lang="en-IE" dirty="0"/>
          </a:p>
        </p:txBody>
      </p:sp>
      <p:sp>
        <p:nvSpPr>
          <p:cNvPr id="5" name="Subtitle 6"/>
          <p:cNvSpPr txBox="1">
            <a:spLocks/>
          </p:cNvSpPr>
          <p:nvPr/>
        </p:nvSpPr>
        <p:spPr>
          <a:xfrm>
            <a:off x="838199" y="1358357"/>
            <a:ext cx="11206656" cy="934536"/>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200" dirty="0"/>
              <a:t>(Convention of 2 July 2019 on the Recognition and Enforcement of Foreign Judgments in Civil or Commercial Matters)</a:t>
            </a:r>
          </a:p>
          <a:p>
            <a:endParaRPr lang="en-US" sz="1100" i="1" dirty="0"/>
          </a:p>
          <a:p>
            <a:r>
              <a:rPr lang="en-GB" sz="2200" dirty="0"/>
              <a:t>EU acceded to the Judgments Convention on 29 August 2022, therefore the Convention became a part of the EU </a:t>
            </a:r>
            <a:r>
              <a:rPr lang="en-GB" sz="2200" i="1" dirty="0"/>
              <a:t>acquis</a:t>
            </a:r>
          </a:p>
          <a:p>
            <a:r>
              <a:rPr lang="en-GB" sz="2200" dirty="0"/>
              <a:t>the Convention will enter into force in September 2023 </a:t>
            </a:r>
          </a:p>
          <a:p>
            <a:r>
              <a:rPr lang="en-GB" sz="2200" dirty="0"/>
              <a:t>Ukraine became the second Contracting Party to the Convention on 29 August 2022</a:t>
            </a:r>
          </a:p>
          <a:p>
            <a:r>
              <a:rPr lang="en-GB" sz="2200" dirty="0"/>
              <a:t>Other signatories: Uruguay, Israel, Costa Rica, Russian Federation, the United States</a:t>
            </a:r>
          </a:p>
          <a:p>
            <a:r>
              <a:rPr lang="en-GB" sz="2200" b="1" dirty="0"/>
              <a:t>Potential for Western Balkan countries to benefit from the improved circulation of civil and commercial judgments with the EU </a:t>
            </a:r>
          </a:p>
          <a:p>
            <a:endParaRPr lang="en-GB" sz="2200" dirty="0"/>
          </a:p>
        </p:txBody>
      </p:sp>
    </p:spTree>
    <p:extLst>
      <p:ext uri="{BB962C8B-B14F-4D97-AF65-F5344CB8AC3E}">
        <p14:creationId xmlns:p14="http://schemas.microsoft.com/office/powerpoint/2010/main" val="867362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E" dirty="0"/>
              <a:t>Judgments Convention </a:t>
            </a:r>
          </a:p>
        </p:txBody>
      </p:sp>
      <p:sp>
        <p:nvSpPr>
          <p:cNvPr id="4" name="Content Placeholder 2"/>
          <p:cNvSpPr>
            <a:spLocks noGrp="1"/>
          </p:cNvSpPr>
          <p:nvPr>
            <p:ph idx="1"/>
          </p:nvPr>
        </p:nvSpPr>
        <p:spPr>
          <a:xfrm>
            <a:off x="775672" y="1510315"/>
            <a:ext cx="10905699" cy="3881904"/>
          </a:xfrm>
        </p:spPr>
        <p:txBody>
          <a:bodyPr/>
          <a:lstStyle/>
          <a:p>
            <a:r>
              <a:rPr lang="en-GB" sz="2200" dirty="0"/>
              <a:t>Facilitation of the recognition and enforcement of foreign judgments in civil and commercial matters between Contracting Parties </a:t>
            </a:r>
          </a:p>
          <a:p>
            <a:r>
              <a:rPr lang="en-GB" sz="2200" dirty="0"/>
              <a:t>Convention = minimum standard for the circulation of foreign judgments (Contracting Parties may in general keep their more liberal national rules)</a:t>
            </a:r>
          </a:p>
          <a:p>
            <a:r>
              <a:rPr lang="en-GB" sz="2200" dirty="0"/>
              <a:t>Scope of application: civil and commercial matters (Articles 1 and 2 of the Convention)</a:t>
            </a:r>
          </a:p>
          <a:p>
            <a:r>
              <a:rPr lang="en-GB" sz="2200" dirty="0"/>
              <a:t>If a judgment was given by a court that has based its jurisdiction on one of the indirect jurisdictional bases in Article 5 of the Convention, such judgment has to be recognised and enforced in other Contracting Parties </a:t>
            </a:r>
          </a:p>
          <a:p>
            <a:r>
              <a:rPr lang="en-GB" sz="2200" dirty="0"/>
              <a:t>Recognition and enforcement is subject to (voluntary) refusal grounds in Article 7 </a:t>
            </a:r>
          </a:p>
          <a:p>
            <a:endParaRPr lang="en-GB" sz="2200" dirty="0"/>
          </a:p>
        </p:txBody>
      </p:sp>
    </p:spTree>
    <p:extLst>
      <p:ext uri="{BB962C8B-B14F-4D97-AF65-F5344CB8AC3E}">
        <p14:creationId xmlns:p14="http://schemas.microsoft.com/office/powerpoint/2010/main" val="2970451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75672" y="1450595"/>
            <a:ext cx="10905699" cy="3881904"/>
          </a:xfrm>
        </p:spPr>
        <p:txBody>
          <a:bodyPr/>
          <a:lstStyle/>
          <a:p>
            <a:r>
              <a:rPr lang="en-US" sz="2200" dirty="0"/>
              <a:t>Regulation (EU) No 1215/2012 of the European Parliament and of the Council of 12 December 2012 on jurisdiction and the recognition and enforcement of judgments in civil and commercial matters</a:t>
            </a:r>
          </a:p>
          <a:p>
            <a:r>
              <a:rPr lang="en-GB" sz="2200" i="1" dirty="0"/>
              <a:t>For detailed explanations, please see the presentation from the previous screening exercise</a:t>
            </a:r>
          </a:p>
          <a:p>
            <a:pPr marL="0" indent="0">
              <a:buNone/>
            </a:pPr>
            <a:endParaRPr lang="en-GB" sz="2200" i="1" dirty="0"/>
          </a:p>
          <a:p>
            <a:r>
              <a:rPr lang="en-GB" sz="2200" dirty="0"/>
              <a:t>Evaluation of the regulation is ongoing, in particular with respect to the possibility to extend the scope of the regulation to third-country defendants</a:t>
            </a:r>
          </a:p>
          <a:p>
            <a:endParaRPr lang="en-US" sz="2200" b="1" i="1" dirty="0"/>
          </a:p>
        </p:txBody>
      </p:sp>
      <p:sp>
        <p:nvSpPr>
          <p:cNvPr id="3" name="Title 2"/>
          <p:cNvSpPr>
            <a:spLocks noGrp="1"/>
          </p:cNvSpPr>
          <p:nvPr>
            <p:ph type="title"/>
          </p:nvPr>
        </p:nvSpPr>
        <p:spPr/>
        <p:txBody>
          <a:bodyPr/>
          <a:lstStyle/>
          <a:p>
            <a:r>
              <a:rPr lang="en-GB" dirty="0"/>
              <a:t>Brussels </a:t>
            </a:r>
            <a:r>
              <a:rPr lang="en-GB" dirty="0" err="1"/>
              <a:t>Ia</a:t>
            </a:r>
            <a:r>
              <a:rPr lang="en-GB" dirty="0"/>
              <a:t> Regulation </a:t>
            </a:r>
            <a:endParaRPr lang="fr-BE" dirty="0"/>
          </a:p>
        </p:txBody>
      </p:sp>
      <p:sp>
        <p:nvSpPr>
          <p:cNvPr id="5" name="Rectangle 4"/>
          <p:cNvSpPr/>
          <p:nvPr/>
        </p:nvSpPr>
        <p:spPr>
          <a:xfrm>
            <a:off x="3340514" y="5196847"/>
            <a:ext cx="6118983" cy="430887"/>
          </a:xfrm>
          <a:prstGeom prst="rect">
            <a:avLst/>
          </a:prstGeom>
        </p:spPr>
        <p:txBody>
          <a:bodyPr wrap="none">
            <a:spAutoFit/>
          </a:bodyPr>
          <a:lstStyle/>
          <a:p>
            <a:r>
              <a:rPr lang="en-GB" sz="2200" dirty="0"/>
              <a:t>Possible recast of the Regulation in the future? </a:t>
            </a:r>
            <a:endParaRPr lang="fr-BE" sz="2200" dirty="0"/>
          </a:p>
        </p:txBody>
      </p:sp>
      <p:sp>
        <p:nvSpPr>
          <p:cNvPr id="6" name="Right Arrow 5"/>
          <p:cNvSpPr/>
          <p:nvPr/>
        </p:nvSpPr>
        <p:spPr>
          <a:xfrm>
            <a:off x="2800808" y="5252705"/>
            <a:ext cx="350520" cy="319172"/>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solidFill>
                <a:schemeClr val="tx1"/>
              </a:solidFill>
            </a:endParaRPr>
          </a:p>
        </p:txBody>
      </p:sp>
    </p:spTree>
    <p:extLst>
      <p:ext uri="{BB962C8B-B14F-4D97-AF65-F5344CB8AC3E}">
        <p14:creationId xmlns:p14="http://schemas.microsoft.com/office/powerpoint/2010/main" val="3249121639"/>
      </p:ext>
    </p:extLst>
  </p:cSld>
  <p:clrMapOvr>
    <a:masterClrMapping/>
  </p:clrMapOvr>
</p:sld>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Corporate_PPT_Template" id="{9E25CBC4-264C-4E5F-8DDF-C73C2B944108}" vid="{63966CC3-CC63-46CF-BE8C-07ABBDCD622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40</TotalTime>
  <Words>312</Words>
  <Application>Microsoft Office PowerPoint</Application>
  <PresentationFormat>Widescreen</PresentationFormat>
  <Paragraphs>25</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Verdana</vt:lpstr>
      <vt:lpstr>Office Theme</vt:lpstr>
      <vt:lpstr>Explanatory meeting  on Chapter 24</vt:lpstr>
      <vt:lpstr>Judgments Convention </vt:lpstr>
      <vt:lpstr>Judgments Convention </vt:lpstr>
      <vt:lpstr>Brussels Ia Regulation </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Explanatory meeting  on Chapter xx</dc:title>
  <dc:creator>HAKANEN Emilia (NEAR)</dc:creator>
  <cp:lastModifiedBy>PILORGE Joelle (NEAR)</cp:lastModifiedBy>
  <cp:revision>6</cp:revision>
  <dcterms:created xsi:type="dcterms:W3CDTF">2022-09-12T13:58:01Z</dcterms:created>
  <dcterms:modified xsi:type="dcterms:W3CDTF">2022-10-05T07:44:46Z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bd9ddd1-4d20-43f6-abfa-fc3c07406f94_Enabled">
    <vt:lpwstr>true</vt:lpwstr>
  </property>
  <property fmtid="{D5CDD505-2E9C-101B-9397-08002B2CF9AE}" pid="3" name="MSIP_Label_6bd9ddd1-4d20-43f6-abfa-fc3c07406f94_SetDate">
    <vt:lpwstr>2022-10-05T07:43:08Z</vt:lpwstr>
  </property>
  <property fmtid="{D5CDD505-2E9C-101B-9397-08002B2CF9AE}" pid="4" name="MSIP_Label_6bd9ddd1-4d20-43f6-abfa-fc3c07406f94_Method">
    <vt:lpwstr>Standard</vt:lpwstr>
  </property>
  <property fmtid="{D5CDD505-2E9C-101B-9397-08002B2CF9AE}" pid="5" name="MSIP_Label_6bd9ddd1-4d20-43f6-abfa-fc3c07406f94_Name">
    <vt:lpwstr>Commission Use</vt:lpwstr>
  </property>
  <property fmtid="{D5CDD505-2E9C-101B-9397-08002B2CF9AE}" pid="6" name="MSIP_Label_6bd9ddd1-4d20-43f6-abfa-fc3c07406f94_SiteId">
    <vt:lpwstr>b24c8b06-522c-46fe-9080-70926f8dddb1</vt:lpwstr>
  </property>
  <property fmtid="{D5CDD505-2E9C-101B-9397-08002B2CF9AE}" pid="7" name="MSIP_Label_6bd9ddd1-4d20-43f6-abfa-fc3c07406f94_ActionId">
    <vt:lpwstr>e4ef444d-faa5-483d-be57-235118d5ca31</vt:lpwstr>
  </property>
  <property fmtid="{D5CDD505-2E9C-101B-9397-08002B2CF9AE}" pid="8" name="MSIP_Label_6bd9ddd1-4d20-43f6-abfa-fc3c07406f94_ContentBits">
    <vt:lpwstr>0</vt:lpwstr>
  </property>
</Properties>
</file>