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58" r:id="rId2"/>
    <p:sldId id="287" r:id="rId3"/>
    <p:sldId id="288" r:id="rId4"/>
    <p:sldId id="289" r:id="rId5"/>
    <p:sldId id="290" r:id="rId6"/>
    <p:sldId id="291" r:id="rId7"/>
    <p:sldId id="292" r:id="rId8"/>
    <p:sldId id="29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4EA2"/>
    <a:srgbClr val="0356B1"/>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90" autoAdjust="0"/>
    <p:restoredTop sz="94660"/>
  </p:normalViewPr>
  <p:slideViewPr>
    <p:cSldViewPr snapToGrid="0">
      <p:cViewPr varScale="1">
        <p:scale>
          <a:sx n="114" d="100"/>
          <a:sy n="114" d="100"/>
        </p:scale>
        <p:origin x="678" y="102"/>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05/10/2022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05/10/2022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7730836" y="5557902"/>
            <a:ext cx="4027055" cy="1147697"/>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Text Box 5"/>
          <p:cNvSpPr txBox="1">
            <a:spLocks noChangeArrowheads="1"/>
          </p:cNvSpPr>
          <p:nvPr userDrawn="1"/>
        </p:nvSpPr>
        <p:spPr bwMode="auto">
          <a:xfrm>
            <a:off x="1071350" y="6052238"/>
            <a:ext cx="81372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de-DE" altLang="en-US" sz="1200" b="1" i="0" dirty="0">
              <a:solidFill>
                <a:srgbClr val="FFD624"/>
              </a:solidFill>
            </a:endParaRPr>
          </a:p>
          <a:p>
            <a:pPr>
              <a:spcBef>
                <a:spcPct val="0"/>
              </a:spcBef>
              <a:buClrTx/>
              <a:buFontTx/>
              <a:buNone/>
            </a:pPr>
            <a:r>
              <a:rPr lang="en-US" altLang="en-US" sz="800" dirty="0">
                <a:solidFill>
                  <a:srgbClr val="FFD624"/>
                </a:solidFill>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1200" i="0" dirty="0">
              <a:solidFill>
                <a:srgbClr val="FFD624"/>
              </a:solidFill>
            </a:endParaRP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4" name="Rectangle 13"/>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
        <p:nvSpPr>
          <p:cNvPr id="15" name="Rectangle 14"/>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3" name="Rectangle 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
        <p:nvSpPr>
          <p:cNvPr id="12" name="Rectangle 11"/>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
        <p:nvSpPr>
          <p:cNvPr id="13" name="Rectangle 1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764308" y="6496411"/>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71350" y="1992572"/>
            <a:ext cx="10065224" cy="1628083"/>
          </a:xfrm>
        </p:spPr>
        <p:txBody>
          <a:bodyPr>
            <a:noAutofit/>
          </a:bodyPr>
          <a:lstStyle/>
          <a:p>
            <a:r>
              <a:rPr lang="en-IE" sz="5000" dirty="0"/>
              <a:t>Explanatory meeting </a:t>
            </a:r>
            <a:br>
              <a:rPr lang="en-IE" sz="5000" dirty="0"/>
            </a:br>
            <a:r>
              <a:rPr lang="en-IE" sz="5000" dirty="0"/>
              <a:t>on Chapter 24</a:t>
            </a:r>
            <a:endParaRPr lang="en-GB" sz="5000" dirty="0"/>
          </a:p>
        </p:txBody>
      </p:sp>
      <p:sp>
        <p:nvSpPr>
          <p:cNvPr id="7" name="Subtitle 6"/>
          <p:cNvSpPr>
            <a:spLocks noGrp="1"/>
          </p:cNvSpPr>
          <p:nvPr>
            <p:ph type="subTitle" idx="1"/>
          </p:nvPr>
        </p:nvSpPr>
        <p:spPr>
          <a:xfrm>
            <a:off x="1071350" y="3448594"/>
            <a:ext cx="10065224" cy="1489166"/>
          </a:xfrm>
        </p:spPr>
        <p:txBody>
          <a:bodyPr/>
          <a:lstStyle/>
          <a:p>
            <a:r>
              <a:rPr lang="en-US" sz="2400" dirty="0"/>
              <a:t>Regulation (EU) 2019/1111 on jurisdiction, recognition and enforcement of decisions in matrimonial matters and the matters of parental responsibility, and on international child abduction “Brussels </a:t>
            </a:r>
            <a:r>
              <a:rPr lang="en-US" sz="2400" dirty="0" err="1"/>
              <a:t>IIb</a:t>
            </a:r>
            <a:r>
              <a:rPr lang="en-US" sz="2400" dirty="0"/>
              <a:t> Regulation”</a:t>
            </a:r>
            <a:endParaRPr lang="en-GB" sz="2400" dirty="0"/>
          </a:p>
        </p:txBody>
      </p:sp>
      <p:sp>
        <p:nvSpPr>
          <p:cNvPr id="8" name="Text Placeholder 7"/>
          <p:cNvSpPr>
            <a:spLocks noGrp="1"/>
          </p:cNvSpPr>
          <p:nvPr>
            <p:ph type="body" sz="quarter" idx="13"/>
          </p:nvPr>
        </p:nvSpPr>
        <p:spPr>
          <a:xfrm>
            <a:off x="7589810" y="4813434"/>
            <a:ext cx="4027055" cy="1471603"/>
          </a:xfrm>
        </p:spPr>
        <p:txBody>
          <a:bodyPr/>
          <a:lstStyle/>
          <a:p>
            <a:pPr>
              <a:spcAft>
                <a:spcPts val="0"/>
              </a:spcAft>
            </a:pPr>
            <a:r>
              <a:rPr lang="en-GB" dirty="0"/>
              <a:t>European Commission</a:t>
            </a:r>
          </a:p>
          <a:p>
            <a:pPr>
              <a:spcAft>
                <a:spcPts val="0"/>
              </a:spcAft>
            </a:pPr>
            <a:r>
              <a:rPr lang="en-GB" dirty="0"/>
              <a:t>DG JUSTICE</a:t>
            </a:r>
          </a:p>
          <a:p>
            <a:pPr>
              <a:spcAft>
                <a:spcPts val="0"/>
              </a:spcAft>
            </a:pPr>
            <a:r>
              <a:rPr lang="en-GB" dirty="0"/>
              <a:t>Unit A1</a:t>
            </a:r>
          </a:p>
          <a:p>
            <a:pPr>
              <a:spcAft>
                <a:spcPts val="0"/>
              </a:spcAft>
            </a:pPr>
            <a:endParaRPr lang="en-GB" dirty="0"/>
          </a:p>
        </p:txBody>
      </p:sp>
    </p:spTree>
    <p:extLst>
      <p:ext uri="{BB962C8B-B14F-4D97-AF65-F5344CB8AC3E}">
        <p14:creationId xmlns:p14="http://schemas.microsoft.com/office/powerpoint/2010/main" val="1121371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70722" y="383178"/>
            <a:ext cx="10515600" cy="882040"/>
          </a:xfrm>
        </p:spPr>
        <p:txBody>
          <a:bodyPr/>
          <a:lstStyle/>
          <a:p>
            <a:r>
              <a:rPr lang="en-GB" dirty="0"/>
              <a:t>Brussels II b Regulation </a:t>
            </a:r>
          </a:p>
        </p:txBody>
      </p:sp>
      <p:sp>
        <p:nvSpPr>
          <p:cNvPr id="9" name="Content Placeholder 8"/>
          <p:cNvSpPr>
            <a:spLocks noGrp="1"/>
          </p:cNvSpPr>
          <p:nvPr>
            <p:ph idx="1"/>
          </p:nvPr>
        </p:nvSpPr>
        <p:spPr>
          <a:xfrm>
            <a:off x="838199" y="1489166"/>
            <a:ext cx="10905699" cy="4772297"/>
          </a:xfrm>
        </p:spPr>
        <p:txBody>
          <a:bodyPr/>
          <a:lstStyle/>
          <a:p>
            <a:pPr>
              <a:buFont typeface="Wingdings" panose="05000000000000000000" pitchFamily="2" charset="2"/>
              <a:buChar char="Ø"/>
            </a:pPr>
            <a:r>
              <a:rPr lang="en-US" sz="2200" dirty="0"/>
              <a:t> Repeals Regulation (EC) No 2201/2003, known as ‘The Brussels </a:t>
            </a:r>
            <a:r>
              <a:rPr lang="en-US" sz="2200" dirty="0" err="1"/>
              <a:t>IIa</a:t>
            </a:r>
            <a:r>
              <a:rPr lang="en-US" sz="2200" dirty="0"/>
              <a:t> Regulation’</a:t>
            </a:r>
          </a:p>
          <a:p>
            <a:pPr>
              <a:buFont typeface="Wingdings" panose="05000000000000000000" pitchFamily="2" charset="2"/>
              <a:buChar char="Ø"/>
            </a:pPr>
            <a:r>
              <a:rPr lang="en-US" sz="2200" dirty="0">
                <a:solidFill>
                  <a:srgbClr val="024EA2"/>
                </a:solidFill>
              </a:rPr>
              <a:t> Territorial application</a:t>
            </a:r>
            <a:r>
              <a:rPr lang="en-US" sz="2200" dirty="0"/>
              <a:t>:  Between all Member States expect Denmark</a:t>
            </a:r>
          </a:p>
          <a:p>
            <a:pPr>
              <a:buFont typeface="Wingdings" panose="05000000000000000000" pitchFamily="2" charset="2"/>
              <a:buChar char="Ø"/>
            </a:pPr>
            <a:r>
              <a:rPr lang="en-US" sz="2200" dirty="0">
                <a:solidFill>
                  <a:srgbClr val="024EA2"/>
                </a:solidFill>
              </a:rPr>
              <a:t> Entry into application</a:t>
            </a:r>
            <a:r>
              <a:rPr lang="en-US" sz="2200" dirty="0"/>
              <a:t>:  1 August 2022</a:t>
            </a:r>
          </a:p>
          <a:p>
            <a:r>
              <a:rPr lang="en-US" sz="2200" dirty="0">
                <a:solidFill>
                  <a:srgbClr val="024EA2"/>
                </a:solidFill>
              </a:rPr>
              <a:t> Scope of application:</a:t>
            </a:r>
          </a:p>
          <a:p>
            <a:pPr lvl="1">
              <a:buFontTx/>
              <a:buChar char="-"/>
            </a:pPr>
            <a:r>
              <a:rPr lang="en-US" sz="2200" dirty="0"/>
              <a:t>to legal proceedings instituted, </a:t>
            </a:r>
          </a:p>
          <a:p>
            <a:pPr lvl="1">
              <a:buFontTx/>
              <a:buChar char="-"/>
            </a:pPr>
            <a:r>
              <a:rPr lang="en-US" sz="2200" dirty="0"/>
              <a:t>to authentic instruments formally drawn up or registered, and</a:t>
            </a:r>
          </a:p>
          <a:p>
            <a:pPr lvl="1">
              <a:buFontTx/>
              <a:buChar char="-"/>
            </a:pPr>
            <a:r>
              <a:rPr lang="en-US" sz="2200" dirty="0"/>
              <a:t>to court settlements approved or concluded, in matrimonial matters and the  matters of parental responsibility </a:t>
            </a:r>
            <a:br>
              <a:rPr lang="en-US" sz="2200" dirty="0"/>
            </a:br>
            <a:r>
              <a:rPr lang="en-US" sz="2200" u="sng" dirty="0"/>
              <a:t>on or after 1 August 2022.</a:t>
            </a:r>
          </a:p>
        </p:txBody>
      </p:sp>
    </p:spTree>
    <p:extLst>
      <p:ext uri="{BB962C8B-B14F-4D97-AF65-F5344CB8AC3E}">
        <p14:creationId xmlns:p14="http://schemas.microsoft.com/office/powerpoint/2010/main" val="2205645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132114"/>
            <a:ext cx="10905699" cy="4937760"/>
          </a:xfrm>
        </p:spPr>
        <p:txBody>
          <a:bodyPr/>
          <a:lstStyle/>
          <a:p>
            <a:pPr marL="0" indent="0">
              <a:spcAft>
                <a:spcPts val="0"/>
              </a:spcAft>
              <a:buNone/>
            </a:pPr>
            <a:r>
              <a:rPr lang="en-IE" sz="2200" u="sng" dirty="0">
                <a:solidFill>
                  <a:srgbClr val="035DC1"/>
                </a:solidFill>
              </a:rPr>
              <a:t>Changes introduced:</a:t>
            </a:r>
          </a:p>
          <a:p>
            <a:pPr marL="0" indent="0">
              <a:spcAft>
                <a:spcPts val="0"/>
              </a:spcAft>
              <a:buNone/>
            </a:pPr>
            <a:r>
              <a:rPr lang="en-US" sz="2000" u="sng" dirty="0">
                <a:solidFill>
                  <a:srgbClr val="035DC1"/>
                </a:solidFill>
              </a:rPr>
              <a:t> </a:t>
            </a:r>
          </a:p>
          <a:p>
            <a:pPr>
              <a:spcAft>
                <a:spcPts val="0"/>
              </a:spcAft>
              <a:buFont typeface="Wingdings" panose="05000000000000000000" pitchFamily="2" charset="2"/>
              <a:buChar char="Ø"/>
            </a:pPr>
            <a:r>
              <a:rPr lang="en-US" sz="2200" dirty="0"/>
              <a:t>clearer rules on the opportunity for the child to express his/her views,</a:t>
            </a:r>
          </a:p>
          <a:p>
            <a:pPr>
              <a:spcAft>
                <a:spcPts val="0"/>
              </a:spcAft>
              <a:buFont typeface="Wingdings" panose="05000000000000000000" pitchFamily="2" charset="2"/>
              <a:buChar char="Ø"/>
            </a:pPr>
            <a:r>
              <a:rPr lang="en-US" sz="2200" dirty="0"/>
              <a:t>enhanced effectiveness of the procedures - clear deadlines for the child’s return procedure and a minimum </a:t>
            </a:r>
            <a:r>
              <a:rPr lang="en-US" sz="2200" dirty="0" err="1"/>
              <a:t>harmonisation</a:t>
            </a:r>
            <a:r>
              <a:rPr lang="en-US" sz="2200" dirty="0"/>
              <a:t> of the refusal/suspension grounds for enforcement.</a:t>
            </a:r>
          </a:p>
          <a:p>
            <a:pPr>
              <a:spcAft>
                <a:spcPts val="0"/>
              </a:spcAft>
              <a:buFont typeface="Wingdings" panose="05000000000000000000" pitchFamily="2" charset="2"/>
              <a:buChar char="Ø"/>
            </a:pPr>
            <a:r>
              <a:rPr lang="en-US" sz="2200" dirty="0"/>
              <a:t>complements and reinforces the 1980 Hague Convention – specific rules on cooperation in cases of parental child abduction taking place between Member States.</a:t>
            </a:r>
          </a:p>
          <a:p>
            <a:pPr>
              <a:spcAft>
                <a:spcPts val="0"/>
              </a:spcAft>
              <a:buFont typeface="Wingdings" panose="05000000000000000000" pitchFamily="2" charset="2"/>
              <a:buChar char="Ø"/>
            </a:pPr>
            <a:r>
              <a:rPr lang="en-US" sz="2200" dirty="0"/>
              <a:t>full abolition of exequatur for all decisions in matters of parental responsibility ensuring free circulation of judgments.</a:t>
            </a:r>
          </a:p>
          <a:p>
            <a:pPr>
              <a:spcAft>
                <a:spcPts val="0"/>
              </a:spcAft>
              <a:buFont typeface="Wingdings" panose="05000000000000000000" pitchFamily="2" charset="2"/>
              <a:buChar char="Ø"/>
            </a:pPr>
            <a:r>
              <a:rPr lang="en-US" sz="2200" dirty="0"/>
              <a:t>clearer rules on cooperation between Central Authorities will increase their effectiveness and thereby help parents and their children.</a:t>
            </a:r>
          </a:p>
          <a:p>
            <a:endParaRPr lang="en-GB" sz="2000" dirty="0"/>
          </a:p>
        </p:txBody>
      </p:sp>
      <p:sp>
        <p:nvSpPr>
          <p:cNvPr id="3" name="Title 2"/>
          <p:cNvSpPr>
            <a:spLocks noGrp="1"/>
          </p:cNvSpPr>
          <p:nvPr>
            <p:ph type="title"/>
          </p:nvPr>
        </p:nvSpPr>
        <p:spPr>
          <a:xfrm>
            <a:off x="970722" y="0"/>
            <a:ext cx="10515600" cy="870857"/>
          </a:xfrm>
        </p:spPr>
        <p:txBody>
          <a:bodyPr/>
          <a:lstStyle/>
          <a:p>
            <a:r>
              <a:rPr lang="en-GB" dirty="0"/>
              <a:t>Brussels II b Regulation</a:t>
            </a:r>
          </a:p>
        </p:txBody>
      </p:sp>
    </p:spTree>
    <p:extLst>
      <p:ext uri="{BB962C8B-B14F-4D97-AF65-F5344CB8AC3E}">
        <p14:creationId xmlns:p14="http://schemas.microsoft.com/office/powerpoint/2010/main" val="69152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Font typeface="Wingdings" panose="05000000000000000000" pitchFamily="2" charset="2"/>
              <a:buChar char="Ø"/>
            </a:pPr>
            <a:r>
              <a:rPr lang="en-US" sz="2200" dirty="0"/>
              <a:t> Mostly unchanged for matrimonial matters – some linguistic clarifications</a:t>
            </a:r>
          </a:p>
          <a:p>
            <a:endParaRPr lang="en-US" sz="2200" dirty="0"/>
          </a:p>
          <a:p>
            <a:pPr>
              <a:buFont typeface="Wingdings" panose="05000000000000000000" pitchFamily="2" charset="2"/>
              <a:buChar char="Ø"/>
            </a:pPr>
            <a:r>
              <a:rPr lang="en-US" sz="2200" i="1" dirty="0"/>
              <a:t> NEW  </a:t>
            </a:r>
            <a:r>
              <a:rPr lang="en-US" sz="2200" dirty="0"/>
              <a:t>-  Choice of court for parental responsibility </a:t>
            </a:r>
            <a:r>
              <a:rPr lang="en-US" sz="2200" dirty="0">
                <a:solidFill>
                  <a:srgbClr val="024EA2"/>
                </a:solidFill>
              </a:rPr>
              <a:t>(Art. 10) </a:t>
            </a:r>
            <a:r>
              <a:rPr lang="en-US" sz="2200" dirty="0"/>
              <a:t>possible subject to conditions</a:t>
            </a:r>
          </a:p>
          <a:p>
            <a:pPr marL="0" indent="0">
              <a:buNone/>
            </a:pPr>
            <a:endParaRPr lang="en-US" sz="2200" dirty="0"/>
          </a:p>
          <a:p>
            <a:pPr>
              <a:buFont typeface="Wingdings" panose="05000000000000000000" pitchFamily="2" charset="2"/>
              <a:buChar char="Ø"/>
            </a:pPr>
            <a:r>
              <a:rPr lang="en-US" sz="2200" dirty="0"/>
              <a:t> </a:t>
            </a:r>
            <a:r>
              <a:rPr lang="en-US" sz="2200" i="1" dirty="0"/>
              <a:t>NEW</a:t>
            </a:r>
            <a:r>
              <a:rPr lang="en-US" sz="2200" dirty="0"/>
              <a:t> -  Right of the child to express his or her views </a:t>
            </a:r>
            <a:r>
              <a:rPr lang="en-US" sz="2200" dirty="0">
                <a:solidFill>
                  <a:srgbClr val="024EA2"/>
                </a:solidFill>
              </a:rPr>
              <a:t>(Art.21; recital 39)</a:t>
            </a:r>
          </a:p>
          <a:p>
            <a:endParaRPr lang="en-US" dirty="0"/>
          </a:p>
          <a:p>
            <a:endParaRPr lang="en-GB" sz="2200" dirty="0"/>
          </a:p>
        </p:txBody>
      </p:sp>
      <p:sp>
        <p:nvSpPr>
          <p:cNvPr id="3" name="Title 2"/>
          <p:cNvSpPr>
            <a:spLocks noGrp="1"/>
          </p:cNvSpPr>
          <p:nvPr>
            <p:ph type="title"/>
          </p:nvPr>
        </p:nvSpPr>
        <p:spPr>
          <a:xfrm>
            <a:off x="970722" y="78378"/>
            <a:ext cx="10515600" cy="1186840"/>
          </a:xfrm>
        </p:spPr>
        <p:txBody>
          <a:bodyPr/>
          <a:lstStyle/>
          <a:p>
            <a:r>
              <a:rPr lang="en-US" dirty="0"/>
              <a:t>Jurisdiction in Matrimonial Matters and in matters of parental responsibility</a:t>
            </a:r>
            <a:endParaRPr lang="en-GB" dirty="0"/>
          </a:p>
        </p:txBody>
      </p:sp>
    </p:spTree>
    <p:extLst>
      <p:ext uri="{BB962C8B-B14F-4D97-AF65-F5344CB8AC3E}">
        <p14:creationId xmlns:p14="http://schemas.microsoft.com/office/powerpoint/2010/main" val="1278256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75672" y="792480"/>
            <a:ext cx="10905699" cy="5364480"/>
          </a:xfrm>
        </p:spPr>
        <p:txBody>
          <a:bodyPr/>
          <a:lstStyle/>
          <a:p>
            <a:pPr>
              <a:buFont typeface="Wingdings" panose="05000000000000000000" pitchFamily="2" charset="2"/>
              <a:buChar char="Ø"/>
            </a:pPr>
            <a:r>
              <a:rPr lang="en-GB" dirty="0"/>
              <a:t> </a:t>
            </a:r>
            <a:r>
              <a:rPr lang="en-GB" sz="2200" i="1" dirty="0"/>
              <a:t>New</a:t>
            </a:r>
            <a:r>
              <a:rPr lang="en-GB" sz="2200" dirty="0"/>
              <a:t> – Expeditious action </a:t>
            </a:r>
            <a:r>
              <a:rPr lang="en-US" sz="2200" dirty="0"/>
              <a:t>by requested Central Authority in processing a 1980 Hague Convention application ordering the return of a child under 16 years that has been wrongfully removed or retained in a Member State (</a:t>
            </a:r>
            <a:r>
              <a:rPr lang="en-US" sz="2200" dirty="0">
                <a:solidFill>
                  <a:srgbClr val="024EA2"/>
                </a:solidFill>
              </a:rPr>
              <a:t>Art. 23)</a:t>
            </a:r>
            <a:endParaRPr lang="en-US" sz="2200" dirty="0"/>
          </a:p>
          <a:p>
            <a:r>
              <a:rPr lang="en-US" sz="2200" dirty="0"/>
              <a:t>Expeditious court proceedings: </a:t>
            </a:r>
          </a:p>
          <a:p>
            <a:pPr marL="0" indent="0">
              <a:buNone/>
            </a:pPr>
            <a:r>
              <a:rPr lang="en-US" sz="2200" b="1" dirty="0">
                <a:solidFill>
                  <a:srgbClr val="024EA2"/>
                </a:solidFill>
              </a:rPr>
              <a:t>Rule</a:t>
            </a:r>
            <a:r>
              <a:rPr lang="en-US" sz="2200" dirty="0"/>
              <a:t>: use most expeditious procedures available under national law </a:t>
            </a:r>
            <a:r>
              <a:rPr lang="en-US" sz="2200" dirty="0">
                <a:solidFill>
                  <a:srgbClr val="024EA2"/>
                </a:solidFill>
              </a:rPr>
              <a:t>(Art.24(1)</a:t>
            </a:r>
            <a:br>
              <a:rPr lang="en-US" sz="2200" dirty="0">
                <a:solidFill>
                  <a:srgbClr val="024EA2"/>
                </a:solidFill>
              </a:rPr>
            </a:br>
            <a:r>
              <a:rPr lang="en-US" sz="2200" b="1" dirty="0">
                <a:solidFill>
                  <a:srgbClr val="024EA2"/>
                </a:solidFill>
              </a:rPr>
              <a:t>Exceptional circumstances</a:t>
            </a:r>
            <a:r>
              <a:rPr lang="en-US" sz="2200" dirty="0"/>
              <a:t>:</a:t>
            </a:r>
          </a:p>
          <a:p>
            <a:pPr>
              <a:buFont typeface="Wingdings" panose="05000000000000000000" pitchFamily="2" charset="2"/>
              <a:buChar char="ü"/>
            </a:pPr>
            <a:r>
              <a:rPr lang="en-US" sz="2200" dirty="0"/>
              <a:t>For court of first instance courts: no later than six (6) weeks  after it is  		  </a:t>
            </a:r>
            <a:r>
              <a:rPr lang="en-US" sz="2200" dirty="0" err="1"/>
              <a:t>seised</a:t>
            </a:r>
            <a:r>
              <a:rPr lang="en-US" sz="2200" dirty="0"/>
              <a:t> 		</a:t>
            </a:r>
            <a:r>
              <a:rPr lang="en-US" sz="2200" dirty="0">
                <a:solidFill>
                  <a:srgbClr val="024EA2"/>
                </a:solidFill>
              </a:rPr>
              <a:t>  (Art. 24(2))</a:t>
            </a:r>
          </a:p>
          <a:p>
            <a:pPr>
              <a:buFont typeface="Wingdings" panose="05000000000000000000" pitchFamily="2" charset="2"/>
              <a:buChar char="ü"/>
            </a:pPr>
            <a:r>
              <a:rPr lang="en-US" sz="2200" dirty="0"/>
              <a:t>For court of higher instance: no later than six (6) weeks after all the required 		  procedural steps have been taken</a:t>
            </a:r>
            <a:r>
              <a:rPr lang="en-US" dirty="0"/>
              <a:t> and 			the court is in a position to examine the 		  appeal 			(hearing or otherwise) </a:t>
            </a:r>
            <a:r>
              <a:rPr lang="en-US" dirty="0">
                <a:solidFill>
                  <a:srgbClr val="024EA2"/>
                </a:solidFill>
              </a:rPr>
              <a:t>(Art. 24(3)).</a:t>
            </a:r>
          </a:p>
          <a:p>
            <a:pPr marL="0" indent="0">
              <a:buNone/>
            </a:pPr>
            <a:endParaRPr lang="en-GB" dirty="0"/>
          </a:p>
        </p:txBody>
      </p:sp>
      <p:sp>
        <p:nvSpPr>
          <p:cNvPr id="3" name="Title 2"/>
          <p:cNvSpPr>
            <a:spLocks noGrp="1"/>
          </p:cNvSpPr>
          <p:nvPr>
            <p:ph type="title"/>
          </p:nvPr>
        </p:nvSpPr>
        <p:spPr>
          <a:xfrm>
            <a:off x="970721" y="69670"/>
            <a:ext cx="10515600" cy="722810"/>
          </a:xfrm>
        </p:spPr>
        <p:txBody>
          <a:bodyPr/>
          <a:lstStyle/>
          <a:p>
            <a:r>
              <a:rPr lang="en-GB" dirty="0"/>
              <a:t>International child abduction </a:t>
            </a:r>
          </a:p>
        </p:txBody>
      </p:sp>
    </p:spTree>
    <p:extLst>
      <p:ext uri="{BB962C8B-B14F-4D97-AF65-F5344CB8AC3E}">
        <p14:creationId xmlns:p14="http://schemas.microsoft.com/office/powerpoint/2010/main" val="182173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75672" y="870857"/>
            <a:ext cx="10905699" cy="5721532"/>
          </a:xfrm>
        </p:spPr>
        <p:txBody>
          <a:bodyPr/>
          <a:lstStyle/>
          <a:p>
            <a:pPr>
              <a:buFont typeface="Wingdings" panose="05000000000000000000" pitchFamily="2" charset="2"/>
              <a:buChar char="Ø"/>
            </a:pPr>
            <a:r>
              <a:rPr lang="en-US" sz="2200" i="1" dirty="0"/>
              <a:t> NEW</a:t>
            </a:r>
            <a:r>
              <a:rPr lang="en-US" sz="2200" dirty="0"/>
              <a:t> - Alternative Dispute Resolution (Mediation)</a:t>
            </a:r>
          </a:p>
          <a:p>
            <a:pPr marL="0" indent="0">
              <a:buNone/>
            </a:pPr>
            <a:r>
              <a:rPr lang="en-US" sz="2200" b="1" dirty="0">
                <a:solidFill>
                  <a:srgbClr val="024EA2"/>
                </a:solidFill>
              </a:rPr>
              <a:t>When? </a:t>
            </a:r>
            <a:br>
              <a:rPr lang="en-US" sz="2200" dirty="0"/>
            </a:br>
            <a:r>
              <a:rPr lang="en-US" sz="2200" dirty="0"/>
              <a:t>As early as possible and at any stage of the proceedings</a:t>
            </a:r>
            <a:br>
              <a:rPr lang="en-US" sz="2200" dirty="0"/>
            </a:br>
            <a:r>
              <a:rPr lang="en-US" sz="2200" b="1" dirty="0">
                <a:solidFill>
                  <a:srgbClr val="024EA2"/>
                </a:solidFill>
              </a:rPr>
              <a:t>Who?</a:t>
            </a:r>
            <a:r>
              <a:rPr lang="en-US" sz="2200" b="1" dirty="0"/>
              <a:t> </a:t>
            </a:r>
            <a:br>
              <a:rPr lang="en-US" sz="2200" dirty="0"/>
            </a:br>
            <a:r>
              <a:rPr lang="en-US" sz="2200" dirty="0"/>
              <a:t>The court - either directly or, where appropriate, with the assistance of the Central Authorities.</a:t>
            </a:r>
            <a:br>
              <a:rPr lang="en-US" sz="2200" dirty="0"/>
            </a:br>
            <a:r>
              <a:rPr lang="en-US" sz="2200" b="1" dirty="0">
                <a:solidFill>
                  <a:srgbClr val="024EA2"/>
                </a:solidFill>
              </a:rPr>
              <a:t>What?</a:t>
            </a:r>
            <a:br>
              <a:rPr lang="en-US" sz="2200" dirty="0"/>
            </a:br>
            <a:r>
              <a:rPr lang="en-US" sz="2200" dirty="0"/>
              <a:t>Invite the parties to consider whether they are willing to engage in mediation or other means of alternative dispute resolution (ADR) </a:t>
            </a:r>
            <a:r>
              <a:rPr lang="en-US" sz="2200" dirty="0">
                <a:solidFill>
                  <a:srgbClr val="024EA2"/>
                </a:solidFill>
              </a:rPr>
              <a:t>(Art. 25)</a:t>
            </a:r>
            <a:br>
              <a:rPr lang="en-US" sz="2200" dirty="0"/>
            </a:br>
            <a:r>
              <a:rPr lang="en-US" sz="2200" dirty="0">
                <a:solidFill>
                  <a:srgbClr val="024EA2"/>
                </a:solidFill>
              </a:rPr>
              <a:t>NO</a:t>
            </a:r>
            <a:r>
              <a:rPr lang="en-US" sz="2200" dirty="0"/>
              <a:t>:  if contrary to the best interests of the child (for example in cases of domestic violence), or would unduly delay the proceedings. </a:t>
            </a:r>
            <a:br>
              <a:rPr lang="en-US" sz="2200" dirty="0"/>
            </a:br>
            <a:r>
              <a:rPr lang="en-US" sz="2200" b="1" dirty="0">
                <a:solidFill>
                  <a:srgbClr val="024EA2"/>
                </a:solidFill>
              </a:rPr>
              <a:t>How?</a:t>
            </a:r>
            <a:br>
              <a:rPr lang="en-US" sz="2200" dirty="0"/>
            </a:br>
            <a:r>
              <a:rPr lang="en-US" sz="2200" dirty="0"/>
              <a:t>The court may refer to existing networks and support structures for mediation in cross-border parental responsibility disputes </a:t>
            </a:r>
            <a:r>
              <a:rPr lang="en-US" sz="2200" dirty="0">
                <a:solidFill>
                  <a:srgbClr val="024EA2"/>
                </a:solidFill>
              </a:rPr>
              <a:t>(Recital 43)</a:t>
            </a:r>
          </a:p>
          <a:p>
            <a:endParaRPr lang="en-GB" dirty="0"/>
          </a:p>
        </p:txBody>
      </p:sp>
      <p:sp>
        <p:nvSpPr>
          <p:cNvPr id="3" name="Title 2"/>
          <p:cNvSpPr>
            <a:spLocks noGrp="1"/>
          </p:cNvSpPr>
          <p:nvPr>
            <p:ph type="title"/>
          </p:nvPr>
        </p:nvSpPr>
        <p:spPr>
          <a:xfrm>
            <a:off x="970722" y="165464"/>
            <a:ext cx="10515600" cy="705393"/>
          </a:xfrm>
        </p:spPr>
        <p:txBody>
          <a:bodyPr/>
          <a:lstStyle/>
          <a:p>
            <a:r>
              <a:rPr lang="en-GB" dirty="0"/>
              <a:t>International child abduction</a:t>
            </a:r>
          </a:p>
        </p:txBody>
      </p:sp>
    </p:spTree>
    <p:extLst>
      <p:ext uri="{BB962C8B-B14F-4D97-AF65-F5344CB8AC3E}">
        <p14:creationId xmlns:p14="http://schemas.microsoft.com/office/powerpoint/2010/main" val="354776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265217"/>
            <a:ext cx="10905699" cy="4891743"/>
          </a:xfrm>
        </p:spPr>
        <p:txBody>
          <a:bodyPr/>
          <a:lstStyle/>
          <a:p>
            <a:pPr>
              <a:buFont typeface="Wingdings" panose="05000000000000000000" pitchFamily="2" charset="2"/>
              <a:buChar char="Ø"/>
            </a:pPr>
            <a:r>
              <a:rPr lang="en-US" sz="2200" dirty="0"/>
              <a:t>Procedure for the return of a child </a:t>
            </a:r>
            <a:r>
              <a:rPr lang="en-US" sz="2200" dirty="0">
                <a:solidFill>
                  <a:srgbClr val="024EA2"/>
                </a:solidFill>
              </a:rPr>
              <a:t>(Art. 27)</a:t>
            </a:r>
          </a:p>
          <a:p>
            <a:pPr>
              <a:buFont typeface="Wingdings" panose="05000000000000000000" pitchFamily="2" charset="2"/>
              <a:buChar char="ü"/>
            </a:pPr>
            <a:r>
              <a:rPr lang="en-US" sz="2200" dirty="0"/>
              <a:t>Court may examine whether contact between the child and the person seeking  return of the child should be ensured.</a:t>
            </a:r>
          </a:p>
          <a:p>
            <a:pPr>
              <a:buFont typeface="Wingdings" panose="05000000000000000000" pitchFamily="2" charset="2"/>
              <a:buChar char="ü"/>
            </a:pPr>
            <a:r>
              <a:rPr lang="en-US" sz="2200" dirty="0"/>
              <a:t>Where court orders return of child, it may take provisional, including protective measures to protect child from the grave risk of Art. 13 (1)(b) of the 1980 Hague Convention</a:t>
            </a:r>
          </a:p>
          <a:p>
            <a:pPr>
              <a:buFont typeface="Wingdings" panose="05000000000000000000" pitchFamily="2" charset="2"/>
              <a:buChar char="ü"/>
            </a:pPr>
            <a:r>
              <a:rPr lang="en-US" sz="2200" dirty="0"/>
              <a:t>Decision ordering the return of the child may be declared provisionally enforceable.</a:t>
            </a:r>
            <a:br>
              <a:rPr lang="en-US" sz="2200" dirty="0"/>
            </a:br>
            <a:r>
              <a:rPr lang="en-US" sz="2200" dirty="0"/>
              <a:t>Right to be heard </a:t>
            </a:r>
            <a:r>
              <a:rPr lang="en-US" sz="2200" dirty="0">
                <a:solidFill>
                  <a:srgbClr val="024EA2"/>
                </a:solidFill>
              </a:rPr>
              <a:t>(Art. 21; Recital 39).</a:t>
            </a:r>
            <a:endParaRPr lang="en-US" sz="2200" dirty="0"/>
          </a:p>
          <a:p>
            <a:pPr>
              <a:buFont typeface="Wingdings" panose="05000000000000000000" pitchFamily="2" charset="2"/>
              <a:buChar char="Ø"/>
            </a:pPr>
            <a:r>
              <a:rPr lang="en-US" sz="2200" dirty="0"/>
              <a:t> Enforcement of a decision ordering the return of a child </a:t>
            </a:r>
            <a:r>
              <a:rPr lang="en-US" sz="2200" dirty="0">
                <a:solidFill>
                  <a:srgbClr val="024EA2"/>
                </a:solidFill>
              </a:rPr>
              <a:t>(Art. 28)</a:t>
            </a:r>
          </a:p>
          <a:p>
            <a:pPr>
              <a:buFont typeface="Wingdings" panose="05000000000000000000" pitchFamily="2" charset="2"/>
              <a:buChar char="ü"/>
            </a:pPr>
            <a:r>
              <a:rPr lang="en-US" sz="2200" dirty="0">
                <a:solidFill>
                  <a:srgbClr val="024EA2"/>
                </a:solidFill>
              </a:rPr>
              <a:t> </a:t>
            </a:r>
            <a:r>
              <a:rPr lang="en-US" sz="2200" dirty="0"/>
              <a:t>Competent authority shall act expeditiously in processing the application + 6 weeks   rule</a:t>
            </a:r>
            <a:br>
              <a:rPr lang="en-US" sz="2200" dirty="0"/>
            </a:br>
            <a:r>
              <a:rPr lang="en-US" sz="2200" dirty="0"/>
              <a:t> </a:t>
            </a:r>
            <a:endParaRPr lang="en-GB" sz="2200" dirty="0"/>
          </a:p>
        </p:txBody>
      </p:sp>
      <p:sp>
        <p:nvSpPr>
          <p:cNvPr id="3" name="Title 2"/>
          <p:cNvSpPr>
            <a:spLocks noGrp="1"/>
          </p:cNvSpPr>
          <p:nvPr>
            <p:ph type="title"/>
          </p:nvPr>
        </p:nvSpPr>
        <p:spPr/>
        <p:txBody>
          <a:bodyPr/>
          <a:lstStyle/>
          <a:p>
            <a:r>
              <a:rPr lang="en-GB" dirty="0"/>
              <a:t>International child abduction</a:t>
            </a:r>
          </a:p>
        </p:txBody>
      </p:sp>
    </p:spTree>
    <p:extLst>
      <p:ext uri="{BB962C8B-B14F-4D97-AF65-F5344CB8AC3E}">
        <p14:creationId xmlns:p14="http://schemas.microsoft.com/office/powerpoint/2010/main" val="2545773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Font typeface="Wingdings" panose="05000000000000000000" pitchFamily="2" charset="2"/>
              <a:buChar char="Ø"/>
            </a:pPr>
            <a:r>
              <a:rPr lang="en-US" dirty="0"/>
              <a:t> </a:t>
            </a:r>
            <a:r>
              <a:rPr lang="en-US" sz="2200" dirty="0"/>
              <a:t>Nine standard forms – can be found on the e-justice portal</a:t>
            </a:r>
          </a:p>
          <a:p>
            <a:endParaRPr lang="en-US" sz="2200" dirty="0"/>
          </a:p>
          <a:p>
            <a:pPr>
              <a:buFont typeface="Wingdings" panose="05000000000000000000" pitchFamily="2" charset="2"/>
              <a:buChar char="Ø"/>
            </a:pPr>
            <a:r>
              <a:rPr lang="en-US" sz="2200" dirty="0"/>
              <a:t> Notifications made by Member States on Brussels II b Regulation on national     information</a:t>
            </a:r>
          </a:p>
          <a:p>
            <a:endParaRPr lang="en-US" sz="2200" dirty="0"/>
          </a:p>
          <a:p>
            <a:pPr>
              <a:buFont typeface="Wingdings" panose="05000000000000000000" pitchFamily="2" charset="2"/>
              <a:buChar char="Ø"/>
            </a:pPr>
            <a:r>
              <a:rPr lang="en-US" sz="2200" dirty="0"/>
              <a:t> EJN Practice Guide for the application of the Brussels II b Regulation </a:t>
            </a:r>
          </a:p>
          <a:p>
            <a:endParaRPr lang="en-GB" dirty="0"/>
          </a:p>
        </p:txBody>
      </p:sp>
      <p:sp>
        <p:nvSpPr>
          <p:cNvPr id="3" name="Title 2"/>
          <p:cNvSpPr>
            <a:spLocks noGrp="1"/>
          </p:cNvSpPr>
          <p:nvPr>
            <p:ph type="title"/>
          </p:nvPr>
        </p:nvSpPr>
        <p:spPr/>
        <p:txBody>
          <a:bodyPr/>
          <a:lstStyle/>
          <a:p>
            <a:r>
              <a:rPr lang="en-GB" dirty="0"/>
              <a:t>General </a:t>
            </a:r>
          </a:p>
        </p:txBody>
      </p:sp>
    </p:spTree>
    <p:extLst>
      <p:ext uri="{BB962C8B-B14F-4D97-AF65-F5344CB8AC3E}">
        <p14:creationId xmlns:p14="http://schemas.microsoft.com/office/powerpoint/2010/main" val="1804466571"/>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87</TotalTime>
  <Words>752</Words>
  <Application>Microsoft Office PowerPoint</Application>
  <PresentationFormat>Widescreen</PresentationFormat>
  <Paragraphs>49</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Verdana</vt:lpstr>
      <vt:lpstr>Wingdings</vt:lpstr>
      <vt:lpstr>Office Theme</vt:lpstr>
      <vt:lpstr>Explanatory meeting  on Chapter 24</vt:lpstr>
      <vt:lpstr>Brussels II b Regulation </vt:lpstr>
      <vt:lpstr>Brussels II b Regulation</vt:lpstr>
      <vt:lpstr>Jurisdiction in Matrimonial Matters and in matters of parental responsibility</vt:lpstr>
      <vt:lpstr>International child abduction </vt:lpstr>
      <vt:lpstr>International child abduction</vt:lpstr>
      <vt:lpstr>International child abduction</vt:lpstr>
      <vt:lpstr>General </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Explanatory meeting  on Chapter xx</dc:title>
  <dc:creator>HAKANEN Emilia (NEAR)</dc:creator>
  <cp:lastModifiedBy>PILORGE Joelle (NEAR)</cp:lastModifiedBy>
  <cp:revision>11</cp:revision>
  <dcterms:created xsi:type="dcterms:W3CDTF">2022-09-12T13:58:01Z</dcterms:created>
  <dcterms:modified xsi:type="dcterms:W3CDTF">2022-10-05T07:44:08Z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2022-10-05T07:43:17Z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26cc1ab0-f6a9-4ee9-a0f0-a91b35398b00</vt:lpwstr>
  </property>
  <property fmtid="{D5CDD505-2E9C-101B-9397-08002B2CF9AE}" pid="8" name="MSIP_Label_6bd9ddd1-4d20-43f6-abfa-fc3c07406f94_ContentBits">
    <vt:lpwstr>0</vt:lpwstr>
  </property>
</Properties>
</file>