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8" r:id="rId2"/>
    <p:sldId id="285" r:id="rId3"/>
    <p:sldId id="286" r:id="rId4"/>
    <p:sldId id="287" r:id="rId5"/>
    <p:sldId id="288" r:id="rId6"/>
    <p:sldId id="289" r:id="rId7"/>
    <p:sldId id="290" r:id="rId8"/>
    <p:sldId id="291" r:id="rId9"/>
    <p:sldId id="292" r:id="rId10"/>
    <p:sldId id="293" r:id="rId11"/>
    <p:sldId id="294" r:id="rId12"/>
    <p:sldId id="295" r:id="rId13"/>
    <p:sldId id="296" r:id="rId14"/>
    <p:sldId id="298" r:id="rId15"/>
    <p:sldId id="301" r:id="rId16"/>
    <p:sldId id="302" r:id="rId17"/>
    <p:sldId id="30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90" autoAdjust="0"/>
    <p:restoredTop sz="94660"/>
  </p:normalViewPr>
  <p:slideViewPr>
    <p:cSldViewPr snapToGrid="0">
      <p:cViewPr varScale="1">
        <p:scale>
          <a:sx n="114" d="100"/>
          <a:sy n="114" d="100"/>
        </p:scale>
        <p:origin x="678" y="102"/>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05/10/2022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7730836" y="5557902"/>
            <a:ext cx="4027055" cy="1147697"/>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Text Box 5"/>
          <p:cNvSpPr txBox="1">
            <a:spLocks noChangeArrowheads="1"/>
          </p:cNvSpPr>
          <p:nvPr userDrawn="1"/>
        </p:nvSpPr>
        <p:spPr bwMode="auto">
          <a:xfrm>
            <a:off x="1071350" y="6052238"/>
            <a:ext cx="8137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endParaRPr lang="de-DE" altLang="en-US" sz="1200" b="1" i="0" dirty="0">
              <a:solidFill>
                <a:srgbClr val="FFD624"/>
              </a:solidFill>
            </a:endParaRPr>
          </a:p>
          <a:p>
            <a:pPr>
              <a:spcBef>
                <a:spcPct val="0"/>
              </a:spcBef>
              <a:buClrTx/>
              <a:buFontTx/>
              <a:buNone/>
            </a:pPr>
            <a:r>
              <a:rPr lang="en-US" altLang="en-US" sz="800" dirty="0">
                <a:solidFill>
                  <a:srgbClr val="FFD624"/>
                </a:solidFill>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1200" i="0" dirty="0">
              <a:solidFill>
                <a:srgbClr val="FFD624"/>
              </a:solidFill>
            </a:endParaRP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
        <p:nvSpPr>
          <p:cNvPr id="6" name="Rectangle 5"/>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4" name="Rectangle 13"/>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
        <p:nvSpPr>
          <p:cNvPr id="15" name="Rectangle 14"/>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3" name="Rectangle 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
        <p:nvSpPr>
          <p:cNvPr id="12" name="Rectangle 11"/>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
        <p:nvSpPr>
          <p:cNvPr id="13" name="Rectangle 12"/>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solidFill>
                  <a:schemeClr val="bg1"/>
                </a:solidFill>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764308" y="6496411"/>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0" name="Rectangle 9"/>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8" name="Rectangle 7"/>
          <p:cNvSpPr/>
          <p:nvPr userDrawn="1"/>
        </p:nvSpPr>
        <p:spPr>
          <a:xfrm>
            <a:off x="838200" y="6198050"/>
            <a:ext cx="9041423" cy="338554"/>
          </a:xfrm>
          <a:prstGeom prst="rect">
            <a:avLst/>
          </a:prstGeom>
        </p:spPr>
        <p:txBody>
          <a:bodyPr wrap="square">
            <a:spAutoFit/>
          </a:bodyPr>
          <a:lstStyle/>
          <a:p>
            <a:pPr>
              <a:spcBef>
                <a:spcPct val="0"/>
              </a:spcBef>
              <a:buClrTx/>
              <a:buFontTx/>
              <a:buNone/>
            </a:pPr>
            <a:r>
              <a:rPr lang="en-US" altLang="en-US" sz="800" i="1" dirty="0">
                <a:latin typeface="Verdana" panose="020B0604030504040204" pitchFamily="34" charset="0"/>
                <a:ea typeface="Verdana" panose="020B0604030504040204" pitchFamily="34" charset="0"/>
              </a:rPr>
              <a:t>These slides accompany the explanation of the acquis to Albania and North Macedonia and can only be used for that purpose. Their content is subject to further development of the acquis and interpretation by the Court of Justice of the European Union.</a:t>
            </a:r>
            <a:endParaRPr lang="de-DE" altLang="en-US" sz="8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71350" y="1992572"/>
            <a:ext cx="10065224" cy="1628083"/>
          </a:xfrm>
        </p:spPr>
        <p:txBody>
          <a:bodyPr>
            <a:noAutofit/>
          </a:bodyPr>
          <a:lstStyle/>
          <a:p>
            <a:r>
              <a:rPr lang="en-IE" altLang="en-US" sz="5400" dirty="0"/>
              <a:t>Restructuring and Insolvency </a:t>
            </a:r>
            <a:br>
              <a:rPr lang="en-IE" altLang="en-US" sz="5400" dirty="0"/>
            </a:br>
            <a:r>
              <a:rPr lang="en-IE" altLang="en-US" sz="5400" dirty="0"/>
              <a:t>Directive</a:t>
            </a:r>
            <a:endParaRPr lang="en-GB" sz="5000" dirty="0"/>
          </a:p>
        </p:txBody>
      </p:sp>
      <p:sp>
        <p:nvSpPr>
          <p:cNvPr id="8" name="Text Placeholder 7"/>
          <p:cNvSpPr>
            <a:spLocks noGrp="1"/>
          </p:cNvSpPr>
          <p:nvPr>
            <p:ph type="body" sz="quarter" idx="13"/>
          </p:nvPr>
        </p:nvSpPr>
        <p:spPr>
          <a:xfrm>
            <a:off x="7589810" y="4813434"/>
            <a:ext cx="4027055" cy="1471603"/>
          </a:xfrm>
        </p:spPr>
        <p:txBody>
          <a:bodyPr/>
          <a:lstStyle/>
          <a:p>
            <a:pPr>
              <a:spcAft>
                <a:spcPts val="0"/>
              </a:spcAft>
            </a:pPr>
            <a:r>
              <a:rPr lang="en-GB" dirty="0"/>
              <a:t>European Commission</a:t>
            </a:r>
          </a:p>
          <a:p>
            <a:pPr>
              <a:spcAft>
                <a:spcPts val="0"/>
              </a:spcAft>
            </a:pPr>
            <a:r>
              <a:rPr lang="en-GB" dirty="0"/>
              <a:t>DG JUSTICE</a:t>
            </a:r>
          </a:p>
          <a:p>
            <a:pPr>
              <a:spcAft>
                <a:spcPts val="0"/>
              </a:spcAft>
            </a:pPr>
            <a:r>
              <a:rPr lang="en-GB" dirty="0"/>
              <a:t>Civil Justice</a:t>
            </a:r>
          </a:p>
          <a:p>
            <a:pPr>
              <a:spcAft>
                <a:spcPts val="0"/>
              </a:spcAft>
            </a:pPr>
            <a:endParaRPr lang="en-GB" dirty="0"/>
          </a:p>
        </p:txBody>
      </p:sp>
    </p:spTree>
    <p:extLst>
      <p:ext uri="{BB962C8B-B14F-4D97-AF65-F5344CB8AC3E}">
        <p14:creationId xmlns:p14="http://schemas.microsoft.com/office/powerpoint/2010/main" val="1121371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41F584-EBBC-4367-8063-30E32D8C071F}"/>
              </a:ext>
            </a:extLst>
          </p:cNvPr>
          <p:cNvSpPr>
            <a:spLocks noGrp="1"/>
          </p:cNvSpPr>
          <p:nvPr>
            <p:ph idx="1"/>
          </p:nvPr>
        </p:nvSpPr>
        <p:spPr/>
        <p:txBody>
          <a:bodyPr/>
          <a:lstStyle/>
          <a:p>
            <a:r>
              <a:rPr lang="en-GB" altLang="en-US" dirty="0"/>
              <a:t>If plans are adopted by creditors, courts must confirm them is they:</a:t>
            </a:r>
          </a:p>
          <a:p>
            <a:pPr marL="0" indent="0">
              <a:buNone/>
            </a:pPr>
            <a:r>
              <a:rPr lang="en-GB" altLang="en-US" dirty="0"/>
              <a:t>- comply with the 'best interest of creditors' test;</a:t>
            </a:r>
          </a:p>
          <a:p>
            <a:pPr marL="0" indent="0">
              <a:buNone/>
            </a:pPr>
            <a:r>
              <a:rPr lang="en-GB" altLang="en-US" dirty="0"/>
              <a:t>- have been duly notified to creditors;</a:t>
            </a:r>
          </a:p>
          <a:p>
            <a:pPr marL="0" indent="0">
              <a:buNone/>
            </a:pPr>
            <a:r>
              <a:rPr lang="en-GB" altLang="en-US" dirty="0"/>
              <a:t>- respect the </a:t>
            </a:r>
            <a:r>
              <a:rPr lang="en-GB" altLang="en-US" dirty="0" err="1"/>
              <a:t>parri</a:t>
            </a:r>
            <a:r>
              <a:rPr lang="en-GB" altLang="en-US" dirty="0"/>
              <a:t> passu principle;</a:t>
            </a:r>
          </a:p>
          <a:p>
            <a:pPr>
              <a:buFontTx/>
              <a:buChar char="-"/>
            </a:pPr>
            <a:r>
              <a:rPr lang="en-GB" altLang="en-US" dirty="0"/>
              <a:t>demonstrate that new financing is necessary to implement the plan.</a:t>
            </a:r>
          </a:p>
          <a:p>
            <a:pPr marL="0" indent="0">
              <a:buNone/>
            </a:pPr>
            <a:endParaRPr lang="en-GB" altLang="en-US" dirty="0"/>
          </a:p>
          <a:p>
            <a:r>
              <a:rPr lang="en-GB" altLang="en-US" dirty="0"/>
              <a:t>Courts may reject plans which have no prospect of viability.</a:t>
            </a:r>
          </a:p>
          <a:p>
            <a:endParaRPr lang="en-IE" dirty="0"/>
          </a:p>
        </p:txBody>
      </p:sp>
      <p:sp>
        <p:nvSpPr>
          <p:cNvPr id="3" name="Title 2">
            <a:extLst>
              <a:ext uri="{FF2B5EF4-FFF2-40B4-BE49-F238E27FC236}">
                <a16:creationId xmlns:a16="http://schemas.microsoft.com/office/drawing/2014/main" id="{5166FF63-255F-4B77-976D-4B278442A485}"/>
              </a:ext>
            </a:extLst>
          </p:cNvPr>
          <p:cNvSpPr>
            <a:spLocks noGrp="1"/>
          </p:cNvSpPr>
          <p:nvPr>
            <p:ph type="title"/>
          </p:nvPr>
        </p:nvSpPr>
        <p:spPr/>
        <p:txBody>
          <a:bodyPr/>
          <a:lstStyle/>
          <a:p>
            <a:r>
              <a:rPr lang="en-GB" altLang="en-US" dirty="0"/>
              <a:t>5. Confirmation of restructuring plans</a:t>
            </a:r>
            <a:endParaRPr lang="en-IE" dirty="0"/>
          </a:p>
        </p:txBody>
      </p:sp>
    </p:spTree>
    <p:extLst>
      <p:ext uri="{BB962C8B-B14F-4D97-AF65-F5344CB8AC3E}">
        <p14:creationId xmlns:p14="http://schemas.microsoft.com/office/powerpoint/2010/main" val="845346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72704E-460E-49EF-AB85-9FCC1FB609A7}"/>
              </a:ext>
            </a:extLst>
          </p:cNvPr>
          <p:cNvSpPr>
            <a:spLocks noGrp="1"/>
          </p:cNvSpPr>
          <p:nvPr>
            <p:ph idx="1"/>
          </p:nvPr>
        </p:nvSpPr>
        <p:spPr/>
        <p:txBody>
          <a:bodyPr/>
          <a:lstStyle/>
          <a:p>
            <a:r>
              <a:rPr lang="en-GB" altLang="en-US" b="1" dirty="0"/>
              <a:t>Courts may confirm plans against the dissent of certain classes via a cross-class cram-down mechanism, under certain conditions:</a:t>
            </a:r>
          </a:p>
          <a:p>
            <a:pPr marL="0" indent="0">
              <a:buNone/>
            </a:pPr>
            <a:r>
              <a:rPr lang="en-GB" altLang="en-US" b="1" dirty="0"/>
              <a:t>- appropriate number of supporting classes; as a minimum one single class should be sufficient</a:t>
            </a:r>
          </a:p>
          <a:p>
            <a:pPr marL="0" indent="0">
              <a:buNone/>
            </a:pPr>
            <a:r>
              <a:rPr lang="en-GB" altLang="en-US" b="1" dirty="0"/>
              <a:t>- adequate protection on dissenting classes; as a minimum, a 'relative priority rule’</a:t>
            </a:r>
            <a:endParaRPr lang="en-IE" dirty="0"/>
          </a:p>
        </p:txBody>
      </p:sp>
      <p:sp>
        <p:nvSpPr>
          <p:cNvPr id="3" name="Title 2">
            <a:extLst>
              <a:ext uri="{FF2B5EF4-FFF2-40B4-BE49-F238E27FC236}">
                <a16:creationId xmlns:a16="http://schemas.microsoft.com/office/drawing/2014/main" id="{34886671-41C7-46ED-9FE0-18CACDF00AF8}"/>
              </a:ext>
            </a:extLst>
          </p:cNvPr>
          <p:cNvSpPr>
            <a:spLocks noGrp="1"/>
          </p:cNvSpPr>
          <p:nvPr>
            <p:ph type="title"/>
          </p:nvPr>
        </p:nvSpPr>
        <p:spPr/>
        <p:txBody>
          <a:bodyPr/>
          <a:lstStyle/>
          <a:p>
            <a:r>
              <a:rPr lang="fr-BE" altLang="en-US" dirty="0"/>
              <a:t>5a. </a:t>
            </a:r>
            <a:r>
              <a:rPr lang="en-GB" altLang="en-US" dirty="0"/>
              <a:t>Confirmation of restructuring plans  (continued)</a:t>
            </a:r>
            <a:endParaRPr lang="en-IE" dirty="0"/>
          </a:p>
        </p:txBody>
      </p:sp>
    </p:spTree>
    <p:extLst>
      <p:ext uri="{BB962C8B-B14F-4D97-AF65-F5344CB8AC3E}">
        <p14:creationId xmlns:p14="http://schemas.microsoft.com/office/powerpoint/2010/main" val="3646366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2F22F6-3C29-468E-8ADB-FD3C2894A770}"/>
              </a:ext>
            </a:extLst>
          </p:cNvPr>
          <p:cNvSpPr>
            <a:spLocks noGrp="1"/>
          </p:cNvSpPr>
          <p:nvPr>
            <p:ph idx="1"/>
          </p:nvPr>
        </p:nvSpPr>
        <p:spPr/>
        <p:txBody>
          <a:bodyPr/>
          <a:lstStyle/>
          <a:p>
            <a:pPr eaLnBrk="1" hangingPunct="1"/>
            <a:r>
              <a:rPr lang="en-GB" altLang="en-US" dirty="0"/>
              <a:t>Exempt new financing and interim financing from avoidance actions </a:t>
            </a:r>
          </a:p>
          <a:p>
            <a:pPr eaLnBrk="1" hangingPunct="1"/>
            <a:r>
              <a:rPr lang="en-GB" altLang="en-US" dirty="0"/>
              <a:t>Exempt providers of such new financing from civil and criminal liability, where it exists </a:t>
            </a:r>
          </a:p>
          <a:p>
            <a:pPr eaLnBrk="1" hangingPunct="1"/>
            <a:r>
              <a:rPr lang="en-GB" altLang="en-US" dirty="0"/>
              <a:t>No protection should be granted where fraud was established. </a:t>
            </a:r>
          </a:p>
          <a:p>
            <a:pPr eaLnBrk="1" hangingPunct="1"/>
            <a:endParaRPr lang="en-GB" altLang="en-US" dirty="0"/>
          </a:p>
          <a:p>
            <a:pPr eaLnBrk="1" hangingPunct="1"/>
            <a:r>
              <a:rPr lang="en-GB" altLang="en-US" dirty="0"/>
              <a:t>Member States may limit the protection to where the plan was confirmed or where there was ex-ante control</a:t>
            </a:r>
          </a:p>
          <a:p>
            <a:endParaRPr lang="en-IE" dirty="0"/>
          </a:p>
        </p:txBody>
      </p:sp>
      <p:sp>
        <p:nvSpPr>
          <p:cNvPr id="3" name="Title 2">
            <a:extLst>
              <a:ext uri="{FF2B5EF4-FFF2-40B4-BE49-F238E27FC236}">
                <a16:creationId xmlns:a16="http://schemas.microsoft.com/office/drawing/2014/main" id="{3ADA9B5E-B269-46C0-9975-D009D5467B58}"/>
              </a:ext>
            </a:extLst>
          </p:cNvPr>
          <p:cNvSpPr>
            <a:spLocks noGrp="1"/>
          </p:cNvSpPr>
          <p:nvPr>
            <p:ph type="title"/>
          </p:nvPr>
        </p:nvSpPr>
        <p:spPr>
          <a:xfrm>
            <a:off x="838200" y="759292"/>
            <a:ext cx="10515600" cy="782357"/>
          </a:xfrm>
        </p:spPr>
        <p:txBody>
          <a:bodyPr/>
          <a:lstStyle/>
          <a:p>
            <a:r>
              <a:rPr lang="fr-BE" altLang="en-US" dirty="0"/>
              <a:t>5. </a:t>
            </a:r>
            <a:r>
              <a:rPr lang="en-GB" altLang="en-US" dirty="0"/>
              <a:t>Encouraging new financing and interim financing</a:t>
            </a:r>
            <a:endParaRPr lang="en-IE" dirty="0"/>
          </a:p>
        </p:txBody>
      </p:sp>
    </p:spTree>
    <p:extLst>
      <p:ext uri="{BB962C8B-B14F-4D97-AF65-F5344CB8AC3E}">
        <p14:creationId xmlns:p14="http://schemas.microsoft.com/office/powerpoint/2010/main" val="1486049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CC55AD-DEEC-4041-898A-8C7DC24918F3}"/>
              </a:ext>
            </a:extLst>
          </p:cNvPr>
          <p:cNvSpPr>
            <a:spLocks noGrp="1"/>
          </p:cNvSpPr>
          <p:nvPr>
            <p:ph idx="1"/>
          </p:nvPr>
        </p:nvSpPr>
        <p:spPr/>
        <p:txBody>
          <a:bodyPr/>
          <a:lstStyle/>
          <a:p>
            <a:pPr eaLnBrk="1" hangingPunct="1"/>
            <a:r>
              <a:rPr lang="en-GB" altLang="en-US" dirty="0"/>
              <a:t>Shareholders should not be able to oppose a plan which returns the enterprise to viability</a:t>
            </a:r>
          </a:p>
          <a:p>
            <a:pPr eaLnBrk="1" hangingPunct="1"/>
            <a:r>
              <a:rPr lang="en-GB" altLang="en-US" b="1" dirty="0"/>
              <a:t>Best way to implement this rule: make shareholders subject to Articles 9 to 11 of the Directive</a:t>
            </a:r>
            <a:endParaRPr lang="en-GB" altLang="en-US" dirty="0"/>
          </a:p>
          <a:p>
            <a:pPr eaLnBrk="1" hangingPunct="1"/>
            <a:r>
              <a:rPr lang="en-GB" altLang="en-US" sz="2000" dirty="0"/>
              <a:t>Amendments to Directive 2017/1132 on the obligation to convene a general meeting of  shareholders and on the preferential rights of shareholders</a:t>
            </a:r>
          </a:p>
          <a:p>
            <a:endParaRPr lang="en-IE" dirty="0"/>
          </a:p>
        </p:txBody>
      </p:sp>
      <p:sp>
        <p:nvSpPr>
          <p:cNvPr id="3" name="Title 2">
            <a:extLst>
              <a:ext uri="{FF2B5EF4-FFF2-40B4-BE49-F238E27FC236}">
                <a16:creationId xmlns:a16="http://schemas.microsoft.com/office/drawing/2014/main" id="{7CFE9D38-8A2F-48B1-874C-996A74F1C8AF}"/>
              </a:ext>
            </a:extLst>
          </p:cNvPr>
          <p:cNvSpPr>
            <a:spLocks noGrp="1"/>
          </p:cNvSpPr>
          <p:nvPr>
            <p:ph type="title"/>
          </p:nvPr>
        </p:nvSpPr>
        <p:spPr/>
        <p:txBody>
          <a:bodyPr/>
          <a:lstStyle/>
          <a:p>
            <a:r>
              <a:rPr lang="en-GB" altLang="en-US" dirty="0"/>
              <a:t>6. Rights of shareholders</a:t>
            </a:r>
            <a:endParaRPr lang="en-IE" dirty="0"/>
          </a:p>
        </p:txBody>
      </p:sp>
    </p:spTree>
    <p:extLst>
      <p:ext uri="{BB962C8B-B14F-4D97-AF65-F5344CB8AC3E}">
        <p14:creationId xmlns:p14="http://schemas.microsoft.com/office/powerpoint/2010/main" val="1665313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3686A6-527B-4F22-8FE1-3E5204D281B1}"/>
              </a:ext>
            </a:extLst>
          </p:cNvPr>
          <p:cNvSpPr>
            <a:spLocks noGrp="1"/>
          </p:cNvSpPr>
          <p:nvPr>
            <p:ph idx="1"/>
          </p:nvPr>
        </p:nvSpPr>
        <p:spPr/>
        <p:txBody>
          <a:bodyPr/>
          <a:lstStyle/>
          <a:p>
            <a:pPr marL="0" indent="0">
              <a:buNone/>
            </a:pPr>
            <a:r>
              <a:rPr lang="en-GB" altLang="en-US" dirty="0"/>
              <a:t>Early warning tools</a:t>
            </a:r>
          </a:p>
          <a:p>
            <a:pPr lvl="1"/>
            <a:r>
              <a:rPr lang="en-GB" altLang="en-US" dirty="0"/>
              <a:t>To help the debtor detect a deteriorating business development</a:t>
            </a:r>
          </a:p>
          <a:p>
            <a:pPr lvl="1"/>
            <a:r>
              <a:rPr lang="en-GB" altLang="en-US" dirty="0"/>
              <a:t>Signal to the debtor the urgency to act</a:t>
            </a:r>
          </a:p>
          <a:p>
            <a:pPr lvl="1"/>
            <a:r>
              <a:rPr lang="en-GB" altLang="en-US" dirty="0"/>
              <a:t>Available information about the existence of early warning tools</a:t>
            </a:r>
          </a:p>
          <a:p>
            <a:pPr lvl="1"/>
            <a:r>
              <a:rPr lang="en-GB" altLang="en-US" dirty="0"/>
              <a:t>Available information about the means available to restructure early </a:t>
            </a:r>
          </a:p>
          <a:p>
            <a:endParaRPr lang="en-IE" dirty="0"/>
          </a:p>
        </p:txBody>
      </p:sp>
      <p:sp>
        <p:nvSpPr>
          <p:cNvPr id="3" name="Title 2">
            <a:extLst>
              <a:ext uri="{FF2B5EF4-FFF2-40B4-BE49-F238E27FC236}">
                <a16:creationId xmlns:a16="http://schemas.microsoft.com/office/drawing/2014/main" id="{B4F2BDB5-9AA3-4B5C-9F73-B283DC15CB93}"/>
              </a:ext>
            </a:extLst>
          </p:cNvPr>
          <p:cNvSpPr>
            <a:spLocks noGrp="1"/>
          </p:cNvSpPr>
          <p:nvPr>
            <p:ph type="title"/>
          </p:nvPr>
        </p:nvSpPr>
        <p:spPr/>
        <p:txBody>
          <a:bodyPr/>
          <a:lstStyle/>
          <a:p>
            <a:r>
              <a:rPr lang="en-GB" altLang="en-US" dirty="0"/>
              <a:t>Other efficiency elements</a:t>
            </a:r>
            <a:endParaRPr lang="en-IE" dirty="0"/>
          </a:p>
        </p:txBody>
      </p:sp>
    </p:spTree>
    <p:extLst>
      <p:ext uri="{BB962C8B-B14F-4D97-AF65-F5344CB8AC3E}">
        <p14:creationId xmlns:p14="http://schemas.microsoft.com/office/powerpoint/2010/main" val="1559167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7B8212-6E71-4436-84DF-2DD9A51BFBD4}"/>
              </a:ext>
            </a:extLst>
          </p:cNvPr>
          <p:cNvSpPr>
            <a:spLocks noGrp="1"/>
          </p:cNvSpPr>
          <p:nvPr>
            <p:ph idx="1"/>
          </p:nvPr>
        </p:nvSpPr>
        <p:spPr/>
        <p:txBody>
          <a:bodyPr/>
          <a:lstStyle/>
          <a:p>
            <a:pPr marL="0" indent="0" eaLnBrk="1" hangingPunct="1">
              <a:buClrTx/>
              <a:buFontTx/>
              <a:buNone/>
            </a:pPr>
            <a:r>
              <a:rPr lang="en-GB" altLang="en-US" dirty="0"/>
              <a:t>Full discharge after a maximum of </a:t>
            </a:r>
            <a:r>
              <a:rPr lang="en-GB" altLang="en-US" b="1" dirty="0"/>
              <a:t>3 years for honest entrepreneurs</a:t>
            </a:r>
            <a:endParaRPr lang="en-GB" altLang="en-US" dirty="0"/>
          </a:p>
          <a:p>
            <a:pPr marL="0" indent="0" eaLnBrk="1" hangingPunct="1">
              <a:buFontTx/>
              <a:buNone/>
            </a:pPr>
            <a:r>
              <a:rPr lang="en-GB" altLang="en-US" dirty="0"/>
              <a:t>Consolidation of procedures when entrepreneurs have both professional and non-professional debts</a:t>
            </a:r>
          </a:p>
          <a:p>
            <a:pPr marL="0" indent="0" eaLnBrk="1" hangingPunct="1">
              <a:buFontTx/>
              <a:buNone/>
            </a:pPr>
            <a:r>
              <a:rPr lang="en-GB" altLang="en-US" dirty="0"/>
              <a:t>Limitation of the duration of disqualification orders for honest entrepreneurs </a:t>
            </a:r>
          </a:p>
          <a:p>
            <a:pPr marL="0" indent="0">
              <a:buNone/>
            </a:pPr>
            <a:endParaRPr lang="en-IE" dirty="0"/>
          </a:p>
        </p:txBody>
      </p:sp>
      <p:sp>
        <p:nvSpPr>
          <p:cNvPr id="3" name="Title 2">
            <a:extLst>
              <a:ext uri="{FF2B5EF4-FFF2-40B4-BE49-F238E27FC236}">
                <a16:creationId xmlns:a16="http://schemas.microsoft.com/office/drawing/2014/main" id="{130F4E48-23E0-458C-95CC-ACDB96B3EFAA}"/>
              </a:ext>
            </a:extLst>
          </p:cNvPr>
          <p:cNvSpPr>
            <a:spLocks noGrp="1"/>
          </p:cNvSpPr>
          <p:nvPr>
            <p:ph type="title"/>
          </p:nvPr>
        </p:nvSpPr>
        <p:spPr>
          <a:xfrm>
            <a:off x="838200" y="660660"/>
            <a:ext cx="10515600" cy="782357"/>
          </a:xfrm>
        </p:spPr>
        <p:txBody>
          <a:bodyPr/>
          <a:lstStyle/>
          <a:p>
            <a:r>
              <a:rPr lang="en-GB" altLang="en-US" u="sng" dirty="0"/>
              <a:t>B. Discharge of debt for insolvent entrepreneurs</a:t>
            </a:r>
            <a:endParaRPr lang="en-IE" dirty="0"/>
          </a:p>
        </p:txBody>
      </p:sp>
    </p:spTree>
    <p:extLst>
      <p:ext uri="{BB962C8B-B14F-4D97-AF65-F5344CB8AC3E}">
        <p14:creationId xmlns:p14="http://schemas.microsoft.com/office/powerpoint/2010/main" val="2347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29141B-68BA-4AF6-85EF-F7FD6672040A}"/>
              </a:ext>
            </a:extLst>
          </p:cNvPr>
          <p:cNvSpPr>
            <a:spLocks noGrp="1"/>
          </p:cNvSpPr>
          <p:nvPr>
            <p:ph idx="1"/>
          </p:nvPr>
        </p:nvSpPr>
        <p:spPr/>
        <p:txBody>
          <a:bodyPr/>
          <a:lstStyle/>
          <a:p>
            <a:pPr marL="0" indent="0" eaLnBrk="1" hangingPunct="1">
              <a:buFontTx/>
              <a:buNone/>
              <a:defRPr/>
            </a:pPr>
            <a:r>
              <a:rPr lang="en-GB" altLang="en-US" dirty="0"/>
              <a:t>Longer discharge periods or restricted access may be justifiable where:</a:t>
            </a:r>
          </a:p>
          <a:p>
            <a:pPr eaLnBrk="1" hangingPunct="1">
              <a:buClrTx/>
              <a:buFont typeface="Arial" panose="020B0604020202020204" pitchFamily="34" charset="0"/>
              <a:buChar char="•"/>
              <a:defRPr/>
            </a:pPr>
            <a:r>
              <a:rPr lang="en-GB" sz="2400" dirty="0"/>
              <a:t>the over-indebted entrepreneur acted dishonestly or in bad faith towards the creditors;</a:t>
            </a:r>
          </a:p>
          <a:p>
            <a:pPr eaLnBrk="1" hangingPunct="1">
              <a:buClrTx/>
              <a:buFont typeface="Arial" panose="020B0604020202020204" pitchFamily="34" charset="0"/>
              <a:buChar char="•"/>
              <a:defRPr/>
            </a:pPr>
            <a:r>
              <a:rPr lang="en-GB" sz="2400" dirty="0"/>
              <a:t>the over-indebted entrepreneur does not adhere to a repayment plan or to any other legal obligation aimed at safeguarding the interests of creditors;</a:t>
            </a:r>
          </a:p>
          <a:p>
            <a:pPr eaLnBrk="1" hangingPunct="1">
              <a:buClrTx/>
              <a:buFont typeface="Arial" panose="020B0604020202020204" pitchFamily="34" charset="0"/>
              <a:buChar char="•"/>
              <a:defRPr/>
            </a:pPr>
            <a:r>
              <a:rPr lang="en-GB" sz="2400" dirty="0"/>
              <a:t>in case of abusive or repeated access.</a:t>
            </a:r>
          </a:p>
          <a:p>
            <a:pPr marL="0" indent="0" eaLnBrk="1" hangingPunct="1">
              <a:buFontTx/>
              <a:buNone/>
              <a:defRPr/>
            </a:pPr>
            <a:r>
              <a:rPr lang="en-GB" altLang="en-US" dirty="0"/>
              <a:t>Certain categories of debt can be excluded from discharge</a:t>
            </a:r>
          </a:p>
          <a:p>
            <a:endParaRPr lang="en-IE" dirty="0"/>
          </a:p>
        </p:txBody>
      </p:sp>
      <p:sp>
        <p:nvSpPr>
          <p:cNvPr id="3" name="Title 2">
            <a:extLst>
              <a:ext uri="{FF2B5EF4-FFF2-40B4-BE49-F238E27FC236}">
                <a16:creationId xmlns:a16="http://schemas.microsoft.com/office/drawing/2014/main" id="{B297CB62-30CB-4539-8E99-0C3D0A340753}"/>
              </a:ext>
            </a:extLst>
          </p:cNvPr>
          <p:cNvSpPr>
            <a:spLocks noGrp="1"/>
          </p:cNvSpPr>
          <p:nvPr>
            <p:ph type="title"/>
          </p:nvPr>
        </p:nvSpPr>
        <p:spPr/>
        <p:txBody>
          <a:bodyPr/>
          <a:lstStyle/>
          <a:p>
            <a:r>
              <a:rPr lang="fr-BE" altLang="en-US" dirty="0"/>
              <a:t>Limitations</a:t>
            </a:r>
            <a:endParaRPr lang="en-IE" dirty="0"/>
          </a:p>
        </p:txBody>
      </p:sp>
    </p:spTree>
    <p:extLst>
      <p:ext uri="{BB962C8B-B14F-4D97-AF65-F5344CB8AC3E}">
        <p14:creationId xmlns:p14="http://schemas.microsoft.com/office/powerpoint/2010/main" val="2002324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A485DF-B12C-4D5A-94B2-BBFC91542B2F}"/>
              </a:ext>
            </a:extLst>
          </p:cNvPr>
          <p:cNvSpPr>
            <a:spLocks noGrp="1"/>
          </p:cNvSpPr>
          <p:nvPr>
            <p:ph idx="1"/>
          </p:nvPr>
        </p:nvSpPr>
        <p:spPr/>
        <p:txBody>
          <a:bodyPr/>
          <a:lstStyle/>
          <a:p>
            <a:r>
              <a:rPr lang="en-GB" altLang="en-US" dirty="0"/>
              <a:t>Training and specialisation of judges</a:t>
            </a:r>
          </a:p>
          <a:p>
            <a:r>
              <a:rPr lang="en-GB" altLang="en-US" dirty="0"/>
              <a:t>Training and professional standards for insolvency practitioners</a:t>
            </a:r>
          </a:p>
          <a:p>
            <a:r>
              <a:rPr lang="en-GB" altLang="en-US" dirty="0"/>
              <a:t>Minimum rules on appointment, remuneration and supervision of insolvency practitioners</a:t>
            </a:r>
          </a:p>
          <a:p>
            <a:r>
              <a:rPr lang="en-GB" altLang="en-US" dirty="0"/>
              <a:t>Digitalisation of procedures</a:t>
            </a:r>
          </a:p>
          <a:p>
            <a:endParaRPr lang="en-IE" dirty="0"/>
          </a:p>
        </p:txBody>
      </p:sp>
      <p:sp>
        <p:nvSpPr>
          <p:cNvPr id="3" name="Title 2">
            <a:extLst>
              <a:ext uri="{FF2B5EF4-FFF2-40B4-BE49-F238E27FC236}">
                <a16:creationId xmlns:a16="http://schemas.microsoft.com/office/drawing/2014/main" id="{2B5D3530-3ACF-4D35-AB82-9113B71E2C50}"/>
              </a:ext>
            </a:extLst>
          </p:cNvPr>
          <p:cNvSpPr>
            <a:spLocks noGrp="1"/>
          </p:cNvSpPr>
          <p:nvPr>
            <p:ph type="title"/>
          </p:nvPr>
        </p:nvSpPr>
        <p:spPr/>
        <p:txBody>
          <a:bodyPr/>
          <a:lstStyle/>
          <a:p>
            <a:r>
              <a:rPr lang="en-GB" altLang="en-US" u="sng" dirty="0"/>
              <a:t>C. Enhancing the efficiency of procedures </a:t>
            </a:r>
            <a:endParaRPr lang="en-IE" dirty="0"/>
          </a:p>
        </p:txBody>
      </p:sp>
    </p:spTree>
    <p:extLst>
      <p:ext uri="{BB962C8B-B14F-4D97-AF65-F5344CB8AC3E}">
        <p14:creationId xmlns:p14="http://schemas.microsoft.com/office/powerpoint/2010/main" val="2525232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IE" altLang="en-US" b="1" dirty="0"/>
              <a:t>A. Preventive restructuring procedure</a:t>
            </a:r>
          </a:p>
          <a:p>
            <a:endParaRPr lang="en-IE" altLang="en-US" b="1" dirty="0"/>
          </a:p>
          <a:p>
            <a:pPr marL="0" indent="0">
              <a:buNone/>
            </a:pPr>
            <a:r>
              <a:rPr lang="en-IE" altLang="en-US" b="1" dirty="0"/>
              <a:t>B. Discharge of debt for insolvent entrepreneurs</a:t>
            </a:r>
          </a:p>
          <a:p>
            <a:endParaRPr lang="en-IE" altLang="en-US" b="1" dirty="0"/>
          </a:p>
          <a:p>
            <a:pPr marL="0" indent="0">
              <a:buNone/>
            </a:pPr>
            <a:r>
              <a:rPr lang="en-IE" altLang="en-US" b="1" dirty="0"/>
              <a:t>C. Enhancing the efficiency of procedures</a:t>
            </a:r>
            <a:endParaRPr lang="cs-CZ" altLang="en-US" b="1" dirty="0"/>
          </a:p>
          <a:p>
            <a:pPr marL="0" indent="0">
              <a:buNone/>
            </a:pPr>
            <a:endParaRPr lang="en-IE" dirty="0"/>
          </a:p>
        </p:txBody>
      </p:sp>
      <p:sp>
        <p:nvSpPr>
          <p:cNvPr id="3" name="Title 2"/>
          <p:cNvSpPr>
            <a:spLocks noGrp="1"/>
          </p:cNvSpPr>
          <p:nvPr>
            <p:ph type="title"/>
          </p:nvPr>
        </p:nvSpPr>
        <p:spPr>
          <a:xfrm>
            <a:off x="1033248" y="759292"/>
            <a:ext cx="10515600" cy="782357"/>
          </a:xfrm>
        </p:spPr>
        <p:txBody>
          <a:bodyPr/>
          <a:lstStyle/>
          <a:p>
            <a:r>
              <a:rPr lang="en-IE" altLang="en-US" dirty="0"/>
              <a:t>Contents of the Restructuring and Insolvency Directive</a:t>
            </a:r>
            <a:endParaRPr lang="en-IE" dirty="0"/>
          </a:p>
        </p:txBody>
      </p:sp>
    </p:spTree>
    <p:extLst>
      <p:ext uri="{BB962C8B-B14F-4D97-AF65-F5344CB8AC3E}">
        <p14:creationId xmlns:p14="http://schemas.microsoft.com/office/powerpoint/2010/main" val="86736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eaLnBrk="1" hangingPunct="1">
              <a:buNone/>
            </a:pPr>
            <a:r>
              <a:rPr lang="en-GB" altLang="en-US" dirty="0"/>
              <a:t>Enterprises will have more opportunities to deal with their financial difficulties everywhere in the Union</a:t>
            </a:r>
          </a:p>
          <a:p>
            <a:pPr marL="0" indent="0" eaLnBrk="1" hangingPunct="1">
              <a:buNone/>
            </a:pPr>
            <a:r>
              <a:rPr lang="en-GB" altLang="en-US" dirty="0"/>
              <a:t>- all Member States will have in place preventive restructuring procedures</a:t>
            </a:r>
          </a:p>
          <a:p>
            <a:pPr marL="0" indent="0" eaLnBrk="1" hangingPunct="1">
              <a:buNone/>
            </a:pPr>
            <a:r>
              <a:rPr lang="fr-BE" altLang="en-US" dirty="0"/>
              <a:t>- </a:t>
            </a:r>
            <a:r>
              <a:rPr lang="fr-BE" altLang="en-US" dirty="0" err="1"/>
              <a:t>these</a:t>
            </a:r>
            <a:r>
              <a:rPr lang="fr-BE" altLang="en-US" dirty="0"/>
              <a:t> </a:t>
            </a:r>
            <a:r>
              <a:rPr lang="fr-BE" altLang="en-US" dirty="0" err="1"/>
              <a:t>procedures</a:t>
            </a:r>
            <a:r>
              <a:rPr lang="fr-BE" altLang="en-US" dirty="0"/>
              <a:t> </a:t>
            </a:r>
            <a:r>
              <a:rPr lang="fr-BE" altLang="en-US" dirty="0" err="1"/>
              <a:t>will</a:t>
            </a:r>
            <a:r>
              <a:rPr lang="fr-BE" altLang="en-US" dirty="0"/>
              <a:t> </a:t>
            </a:r>
            <a:r>
              <a:rPr lang="fr-BE" altLang="en-US" dirty="0" err="1"/>
              <a:t>be</a:t>
            </a:r>
            <a:r>
              <a:rPr lang="fr-BE" altLang="en-US" dirty="0"/>
              <a:t> </a:t>
            </a:r>
            <a:r>
              <a:rPr lang="fr-BE" altLang="en-US" b="1" dirty="0"/>
              <a:t>more </a:t>
            </a:r>
            <a:r>
              <a:rPr lang="en-GB" altLang="en-US" b="1" dirty="0"/>
              <a:t>efficient</a:t>
            </a:r>
            <a:r>
              <a:rPr lang="en-GB" altLang="en-US" dirty="0"/>
              <a:t>, </a:t>
            </a:r>
            <a:r>
              <a:rPr lang="en-GB" altLang="en-US" b="1" dirty="0"/>
              <a:t>faster</a:t>
            </a:r>
            <a:r>
              <a:rPr lang="en-GB" altLang="en-US" dirty="0"/>
              <a:t> and </a:t>
            </a:r>
            <a:r>
              <a:rPr lang="en-GB" altLang="en-US" b="1" dirty="0"/>
              <a:t>cheaper than before –&gt; 7 main elements to ensure that these requirements are met</a:t>
            </a:r>
            <a:endParaRPr lang="en-GB" altLang="en-US" dirty="0"/>
          </a:p>
          <a:p>
            <a:endParaRPr lang="en-IE" dirty="0"/>
          </a:p>
        </p:txBody>
      </p:sp>
      <p:sp>
        <p:nvSpPr>
          <p:cNvPr id="3" name="Title 2"/>
          <p:cNvSpPr>
            <a:spLocks noGrp="1"/>
          </p:cNvSpPr>
          <p:nvPr>
            <p:ph type="title"/>
          </p:nvPr>
        </p:nvSpPr>
        <p:spPr/>
        <p:txBody>
          <a:bodyPr/>
          <a:lstStyle/>
          <a:p>
            <a:r>
              <a:rPr lang="en-GB" altLang="en-US" sz="4000" u="sng" dirty="0"/>
              <a:t>A. Preventive restructuring procedures</a:t>
            </a:r>
            <a:endParaRPr lang="en-IE" dirty="0"/>
          </a:p>
        </p:txBody>
      </p:sp>
    </p:spTree>
    <p:extLst>
      <p:ext uri="{BB962C8B-B14F-4D97-AF65-F5344CB8AC3E}">
        <p14:creationId xmlns:p14="http://schemas.microsoft.com/office/powerpoint/2010/main" val="2970451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52E4C3F-1808-4807-BDB1-39B979BD277A}"/>
              </a:ext>
            </a:extLst>
          </p:cNvPr>
          <p:cNvSpPr>
            <a:spLocks noGrp="1"/>
          </p:cNvSpPr>
          <p:nvPr>
            <p:ph idx="1"/>
          </p:nvPr>
        </p:nvSpPr>
        <p:spPr/>
        <p:txBody>
          <a:bodyPr/>
          <a:lstStyle/>
          <a:p>
            <a:pPr eaLnBrk="1" hangingPunct="1"/>
            <a:r>
              <a:rPr lang="en-GB" altLang="en-US" dirty="0"/>
              <a:t>Debtors have the possibility of restructuring before they become insolvent ('insolvency' is defined in national law) </a:t>
            </a:r>
          </a:p>
          <a:p>
            <a:pPr eaLnBrk="1" hangingPunct="1"/>
            <a:r>
              <a:rPr lang="en-GB" altLang="en-US" dirty="0"/>
              <a:t>There must be a </a:t>
            </a:r>
            <a:r>
              <a:rPr lang="en-GB" altLang="en-US" b="1" dirty="0"/>
              <a:t>likelihood of insolvency </a:t>
            </a:r>
            <a:r>
              <a:rPr lang="en-GB" altLang="en-US" dirty="0"/>
              <a:t>– alignment with the EIR 2015/848</a:t>
            </a:r>
          </a:p>
          <a:p>
            <a:pPr eaLnBrk="1" hangingPunct="1">
              <a:buClrTx/>
              <a:buFont typeface="Wingdings" panose="05000000000000000000" pitchFamily="2" charset="2"/>
              <a:buChar char="Ø"/>
            </a:pPr>
            <a:r>
              <a:rPr lang="en-GB" altLang="en-US" dirty="0"/>
              <a:t>the sooner a business initiates restructuring proceedings, the lower the costs of restructuring and the higher the management powers and success </a:t>
            </a:r>
          </a:p>
          <a:p>
            <a:pPr eaLnBrk="1" hangingPunct="1">
              <a:buClrTx/>
              <a:buFont typeface="Wingdings" panose="05000000000000000000" pitchFamily="2" charset="2"/>
              <a:buChar char="Ø"/>
            </a:pPr>
            <a:r>
              <a:rPr lang="en-GB" altLang="en-US" dirty="0"/>
              <a:t>Early warning tools will be in place to support debtors</a:t>
            </a:r>
          </a:p>
          <a:p>
            <a:pPr marL="0" indent="0">
              <a:buNone/>
            </a:pPr>
            <a:endParaRPr lang="en-IE" dirty="0"/>
          </a:p>
        </p:txBody>
      </p:sp>
      <p:sp>
        <p:nvSpPr>
          <p:cNvPr id="3" name="Title 2">
            <a:extLst>
              <a:ext uri="{FF2B5EF4-FFF2-40B4-BE49-F238E27FC236}">
                <a16:creationId xmlns:a16="http://schemas.microsoft.com/office/drawing/2014/main" id="{DBF41ABD-2675-4C7D-BF63-81A1A5D8CA67}"/>
              </a:ext>
            </a:extLst>
          </p:cNvPr>
          <p:cNvSpPr>
            <a:spLocks noGrp="1"/>
          </p:cNvSpPr>
          <p:nvPr>
            <p:ph type="title"/>
          </p:nvPr>
        </p:nvSpPr>
        <p:spPr/>
        <p:txBody>
          <a:bodyPr/>
          <a:lstStyle/>
          <a:p>
            <a:r>
              <a:rPr lang="fr-BE" altLang="en-US" dirty="0"/>
              <a:t>1. </a:t>
            </a:r>
            <a:r>
              <a:rPr lang="en-GB" altLang="en-US" dirty="0"/>
              <a:t>Early access to the procedure</a:t>
            </a:r>
            <a:endParaRPr lang="en-IE" dirty="0"/>
          </a:p>
        </p:txBody>
      </p:sp>
    </p:spTree>
    <p:extLst>
      <p:ext uri="{BB962C8B-B14F-4D97-AF65-F5344CB8AC3E}">
        <p14:creationId xmlns:p14="http://schemas.microsoft.com/office/powerpoint/2010/main" val="1606007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1004F0-82E5-420A-AFFA-FDA92E37217F}"/>
              </a:ext>
            </a:extLst>
          </p:cNvPr>
          <p:cNvSpPr>
            <a:spLocks noGrp="1"/>
          </p:cNvSpPr>
          <p:nvPr>
            <p:ph idx="1"/>
          </p:nvPr>
        </p:nvSpPr>
        <p:spPr/>
        <p:txBody>
          <a:bodyPr/>
          <a:lstStyle/>
          <a:p>
            <a:pPr eaLnBrk="1" hangingPunct="1">
              <a:defRPr/>
            </a:pPr>
            <a:r>
              <a:rPr lang="en-GB" altLang="en-US" dirty="0"/>
              <a:t>Debtors will be left in control of the day-to-day operation of their business</a:t>
            </a:r>
          </a:p>
          <a:p>
            <a:pPr eaLnBrk="1" hangingPunct="1">
              <a:buClrTx/>
              <a:buFont typeface="Wingdings" panose="05000000000000000000" pitchFamily="2" charset="2"/>
              <a:buChar char="Ø"/>
              <a:defRPr/>
            </a:pPr>
            <a:r>
              <a:rPr lang="fr-BE" altLang="en-US" dirty="0" err="1"/>
              <a:t>incentive</a:t>
            </a:r>
            <a:r>
              <a:rPr lang="fr-BE" altLang="en-US" dirty="0"/>
              <a:t> to restructure </a:t>
            </a:r>
            <a:r>
              <a:rPr lang="fr-BE" altLang="en-US" dirty="0" err="1"/>
              <a:t>early</a:t>
            </a:r>
            <a:endParaRPr lang="fr-BE" altLang="en-US" dirty="0"/>
          </a:p>
          <a:p>
            <a:pPr eaLnBrk="1" hangingPunct="1">
              <a:buClrTx/>
              <a:buFont typeface="Wingdings" panose="05000000000000000000" pitchFamily="2" charset="2"/>
              <a:buChar char="Ø"/>
              <a:defRPr/>
            </a:pPr>
            <a:r>
              <a:rPr lang="fr-BE" altLang="en-US" dirty="0"/>
              <a:t>least disruption to the </a:t>
            </a:r>
            <a:r>
              <a:rPr lang="fr-BE" altLang="en-US" dirty="0" err="1"/>
              <a:t>operation</a:t>
            </a:r>
            <a:r>
              <a:rPr lang="fr-BE" altLang="en-US" dirty="0"/>
              <a:t> of the business</a:t>
            </a:r>
          </a:p>
          <a:p>
            <a:pPr marL="0" indent="0" eaLnBrk="1" hangingPunct="1">
              <a:buClrTx/>
              <a:buFontTx/>
              <a:buNone/>
              <a:defRPr/>
            </a:pPr>
            <a:endParaRPr lang="fr-BE" altLang="en-US" dirty="0"/>
          </a:p>
          <a:p>
            <a:pPr marL="0" indent="0" eaLnBrk="1" hangingPunct="1">
              <a:buClrTx/>
              <a:buFontTx/>
              <a:buNone/>
              <a:defRPr/>
            </a:pPr>
            <a:r>
              <a:rPr lang="fr-BE" altLang="en-US" dirty="0" err="1"/>
              <a:t>Practitioners</a:t>
            </a:r>
            <a:r>
              <a:rPr lang="fr-BE" altLang="en-US" dirty="0"/>
              <a:t> </a:t>
            </a:r>
            <a:r>
              <a:rPr lang="fr-BE" altLang="en-US" dirty="0" err="1"/>
              <a:t>appointed</a:t>
            </a:r>
            <a:r>
              <a:rPr lang="fr-BE" altLang="en-US" dirty="0"/>
              <a:t> on a case-by-case basis, </a:t>
            </a:r>
            <a:r>
              <a:rPr lang="fr-BE" altLang="en-US" dirty="0" err="1"/>
              <a:t>with</a:t>
            </a:r>
            <a:r>
              <a:rPr lang="fr-BE" altLang="en-US" dirty="0"/>
              <a:t> </a:t>
            </a:r>
            <a:r>
              <a:rPr lang="fr-BE" altLang="en-US" dirty="0" err="1"/>
              <a:t>some</a:t>
            </a:r>
            <a:r>
              <a:rPr lang="fr-BE" altLang="en-US" dirty="0"/>
              <a:t> exceptions </a:t>
            </a:r>
          </a:p>
          <a:p>
            <a:pPr marL="0" indent="0">
              <a:buNone/>
            </a:pPr>
            <a:endParaRPr lang="en-IE" dirty="0"/>
          </a:p>
        </p:txBody>
      </p:sp>
      <p:sp>
        <p:nvSpPr>
          <p:cNvPr id="3" name="Title 2">
            <a:extLst>
              <a:ext uri="{FF2B5EF4-FFF2-40B4-BE49-F238E27FC236}">
                <a16:creationId xmlns:a16="http://schemas.microsoft.com/office/drawing/2014/main" id="{D8DAB3D2-B059-4CF0-B26F-374FF11DCC39}"/>
              </a:ext>
            </a:extLst>
          </p:cNvPr>
          <p:cNvSpPr>
            <a:spLocks noGrp="1"/>
          </p:cNvSpPr>
          <p:nvPr>
            <p:ph type="title"/>
          </p:nvPr>
        </p:nvSpPr>
        <p:spPr/>
        <p:txBody>
          <a:bodyPr/>
          <a:lstStyle/>
          <a:p>
            <a:r>
              <a:rPr lang="fr-BE" altLang="en-US" dirty="0"/>
              <a:t>2. </a:t>
            </a:r>
            <a:r>
              <a:rPr lang="en-GB" altLang="en-US" dirty="0"/>
              <a:t>The position of the debtor</a:t>
            </a:r>
            <a:endParaRPr lang="en-IE" dirty="0"/>
          </a:p>
        </p:txBody>
      </p:sp>
    </p:spTree>
    <p:extLst>
      <p:ext uri="{BB962C8B-B14F-4D97-AF65-F5344CB8AC3E}">
        <p14:creationId xmlns:p14="http://schemas.microsoft.com/office/powerpoint/2010/main" val="3165564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C4171C-9535-43E7-BE8F-24FA547ACDCB}"/>
              </a:ext>
            </a:extLst>
          </p:cNvPr>
          <p:cNvSpPr>
            <a:spLocks noGrp="1"/>
          </p:cNvSpPr>
          <p:nvPr>
            <p:ph idx="1"/>
          </p:nvPr>
        </p:nvSpPr>
        <p:spPr/>
        <p:txBody>
          <a:bodyPr/>
          <a:lstStyle/>
          <a:p>
            <a:pPr marL="0" indent="0" eaLnBrk="1" hangingPunct="1">
              <a:buNone/>
              <a:defRPr/>
            </a:pPr>
            <a:r>
              <a:rPr lang="en-GB" altLang="en-US" dirty="0"/>
              <a:t>Debtor will be able to request a court the suspension of individual enforcement actions </a:t>
            </a:r>
          </a:p>
          <a:p>
            <a:pPr eaLnBrk="1" hangingPunct="1">
              <a:buClrTx/>
              <a:buFont typeface="Wingdings" panose="05000000000000000000" pitchFamily="2" charset="2"/>
              <a:buChar char="Ø"/>
              <a:defRPr/>
            </a:pPr>
            <a:r>
              <a:rPr lang="en-GB" altLang="en-US" dirty="0"/>
              <a:t>to address the hold-out problem</a:t>
            </a:r>
          </a:p>
          <a:p>
            <a:pPr eaLnBrk="1" hangingPunct="1">
              <a:buClrTx/>
              <a:buFont typeface="Wingdings" panose="05000000000000000000" pitchFamily="2" charset="2"/>
              <a:buChar char="Ø"/>
              <a:defRPr/>
            </a:pPr>
            <a:r>
              <a:rPr lang="en-GB" altLang="en-US" dirty="0"/>
              <a:t>against any type of creditor (secured, unsecured etc.)</a:t>
            </a:r>
          </a:p>
          <a:p>
            <a:pPr eaLnBrk="1" hangingPunct="1">
              <a:buClrTx/>
              <a:buFont typeface="Wingdings" panose="05000000000000000000" pitchFamily="2" charset="2"/>
              <a:buChar char="Ø"/>
              <a:defRPr/>
            </a:pPr>
            <a:r>
              <a:rPr lang="en-GB" altLang="en-US" dirty="0"/>
              <a:t>Limitations when workers' claims are concerned</a:t>
            </a:r>
          </a:p>
          <a:p>
            <a:endParaRPr lang="en-IE" dirty="0"/>
          </a:p>
        </p:txBody>
      </p:sp>
      <p:sp>
        <p:nvSpPr>
          <p:cNvPr id="3" name="Title 2">
            <a:extLst>
              <a:ext uri="{FF2B5EF4-FFF2-40B4-BE49-F238E27FC236}">
                <a16:creationId xmlns:a16="http://schemas.microsoft.com/office/drawing/2014/main" id="{56E015E8-3342-419A-9EF0-7E0B26E6E87A}"/>
              </a:ext>
            </a:extLst>
          </p:cNvPr>
          <p:cNvSpPr>
            <a:spLocks noGrp="1"/>
          </p:cNvSpPr>
          <p:nvPr>
            <p:ph type="title"/>
          </p:nvPr>
        </p:nvSpPr>
        <p:spPr/>
        <p:txBody>
          <a:bodyPr/>
          <a:lstStyle/>
          <a:p>
            <a:r>
              <a:rPr lang="fr-BE" altLang="en-US" dirty="0"/>
              <a:t>3. </a:t>
            </a:r>
            <a:r>
              <a:rPr lang="en-GB" altLang="en-US" dirty="0"/>
              <a:t>Stay of individual enforcement actions</a:t>
            </a:r>
            <a:endParaRPr lang="en-IE" dirty="0"/>
          </a:p>
        </p:txBody>
      </p:sp>
    </p:spTree>
    <p:extLst>
      <p:ext uri="{BB962C8B-B14F-4D97-AF65-F5344CB8AC3E}">
        <p14:creationId xmlns:p14="http://schemas.microsoft.com/office/powerpoint/2010/main" val="3223621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B97B14-DBFB-4A9C-A3AC-9F92D88F24C7}"/>
              </a:ext>
            </a:extLst>
          </p:cNvPr>
          <p:cNvSpPr>
            <a:spLocks noGrp="1"/>
          </p:cNvSpPr>
          <p:nvPr>
            <p:ph idx="1"/>
          </p:nvPr>
        </p:nvSpPr>
        <p:spPr/>
        <p:txBody>
          <a:bodyPr/>
          <a:lstStyle/>
          <a:p>
            <a:pPr marL="0" indent="0" eaLnBrk="1" hangingPunct="1">
              <a:buClrTx/>
              <a:buFontTx/>
              <a:buNone/>
              <a:defRPr/>
            </a:pPr>
            <a:r>
              <a:rPr lang="en-GB" altLang="en-US" dirty="0"/>
              <a:t>S</a:t>
            </a:r>
            <a:r>
              <a:rPr lang="fr-BE" altLang="en-US" dirty="0" err="1"/>
              <a:t>afeguards</a:t>
            </a:r>
            <a:r>
              <a:rPr lang="fr-BE" altLang="en-US" dirty="0"/>
              <a:t> to </a:t>
            </a:r>
            <a:r>
              <a:rPr lang="fr-BE" altLang="en-US" dirty="0" err="1"/>
              <a:t>protect</a:t>
            </a:r>
            <a:r>
              <a:rPr lang="fr-BE" altLang="en-US" dirty="0"/>
              <a:t> </a:t>
            </a:r>
            <a:r>
              <a:rPr lang="fr-BE" altLang="en-US" dirty="0" err="1"/>
              <a:t>creditors</a:t>
            </a:r>
            <a:r>
              <a:rPr lang="fr-BE" altLang="en-US" dirty="0"/>
              <a:t>: </a:t>
            </a:r>
          </a:p>
          <a:p>
            <a:pPr lvl="1" eaLnBrk="1" hangingPunct="1">
              <a:defRPr/>
            </a:pPr>
            <a:r>
              <a:rPr lang="en-GB" altLang="en-US" dirty="0"/>
              <a:t>duration of the stay: </a:t>
            </a:r>
            <a:r>
              <a:rPr lang="en-GB" altLang="en-US" b="0" dirty="0"/>
              <a:t>max 4 months; possibility for Member States to allow an extension of initial duration or a new stay</a:t>
            </a:r>
          </a:p>
          <a:p>
            <a:pPr lvl="1" eaLnBrk="1" hangingPunct="1">
              <a:defRPr/>
            </a:pPr>
            <a:r>
              <a:rPr lang="en-GB" altLang="en-US" dirty="0"/>
              <a:t>prolongation of the stay: </a:t>
            </a:r>
            <a:r>
              <a:rPr lang="en-GB" altLang="en-US" b="0" dirty="0"/>
              <a:t>in duly justified circumstances</a:t>
            </a:r>
          </a:p>
          <a:p>
            <a:pPr lvl="1" eaLnBrk="1" hangingPunct="1">
              <a:defRPr/>
            </a:pPr>
            <a:r>
              <a:rPr lang="en-GB" altLang="en-US" dirty="0"/>
              <a:t>maximum period </a:t>
            </a:r>
            <a:r>
              <a:rPr lang="en-GB" altLang="en-US" b="0" dirty="0"/>
              <a:t>of the stay after prolongations and new stays: 12 months</a:t>
            </a:r>
          </a:p>
          <a:p>
            <a:pPr lvl="1" eaLnBrk="1" hangingPunct="1">
              <a:defRPr/>
            </a:pPr>
            <a:r>
              <a:rPr lang="en-GB" altLang="en-US" dirty="0"/>
              <a:t>possibility to have the stay lifted</a:t>
            </a:r>
          </a:p>
          <a:p>
            <a:pPr marL="0" indent="0">
              <a:buNone/>
            </a:pPr>
            <a:endParaRPr lang="en-IE" dirty="0"/>
          </a:p>
          <a:p>
            <a:pPr marL="0" indent="0">
              <a:buNone/>
            </a:pPr>
            <a:endParaRPr lang="en-IE" dirty="0"/>
          </a:p>
        </p:txBody>
      </p:sp>
      <p:sp>
        <p:nvSpPr>
          <p:cNvPr id="3" name="Title 2">
            <a:extLst>
              <a:ext uri="{FF2B5EF4-FFF2-40B4-BE49-F238E27FC236}">
                <a16:creationId xmlns:a16="http://schemas.microsoft.com/office/drawing/2014/main" id="{E6CB1D9B-1200-423B-B50C-B2C746384636}"/>
              </a:ext>
            </a:extLst>
          </p:cNvPr>
          <p:cNvSpPr>
            <a:spLocks noGrp="1"/>
          </p:cNvSpPr>
          <p:nvPr>
            <p:ph type="title"/>
          </p:nvPr>
        </p:nvSpPr>
        <p:spPr>
          <a:xfrm>
            <a:off x="838200" y="759292"/>
            <a:ext cx="10515600" cy="782357"/>
          </a:xfrm>
        </p:spPr>
        <p:txBody>
          <a:bodyPr/>
          <a:lstStyle/>
          <a:p>
            <a:r>
              <a:rPr lang="fr-BE" altLang="en-US" dirty="0"/>
              <a:t>3. </a:t>
            </a:r>
            <a:r>
              <a:rPr lang="en-GB" altLang="en-US" dirty="0"/>
              <a:t>Stay of individual enforcement actions (continued)</a:t>
            </a:r>
            <a:endParaRPr lang="en-IE" dirty="0"/>
          </a:p>
        </p:txBody>
      </p:sp>
    </p:spTree>
    <p:extLst>
      <p:ext uri="{BB962C8B-B14F-4D97-AF65-F5344CB8AC3E}">
        <p14:creationId xmlns:p14="http://schemas.microsoft.com/office/powerpoint/2010/main" val="4263649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0DA31C-8301-46B9-BAD6-57AF3022889F}"/>
              </a:ext>
            </a:extLst>
          </p:cNvPr>
          <p:cNvSpPr>
            <a:spLocks noGrp="1"/>
          </p:cNvSpPr>
          <p:nvPr>
            <p:ph idx="1"/>
          </p:nvPr>
        </p:nvSpPr>
        <p:spPr/>
        <p:txBody>
          <a:bodyPr/>
          <a:lstStyle/>
          <a:p>
            <a:r>
              <a:rPr lang="en-GB" altLang="en-US" dirty="0"/>
              <a:t>Suspension of duty to file for insolvency and suspension of creditors' request to open such proceedings</a:t>
            </a:r>
          </a:p>
          <a:p>
            <a:r>
              <a:rPr lang="en-GB" altLang="en-US" sz="2000" b="1" dirty="0"/>
              <a:t>Executory contracts: creditors cannot terminate for debts which came into existence before the stay</a:t>
            </a:r>
          </a:p>
          <a:p>
            <a:pPr lvl="1">
              <a:buClrTx/>
              <a:buFont typeface="Wingdings" panose="05000000000000000000" pitchFamily="2" charset="2"/>
              <a:buChar char="Ø"/>
            </a:pPr>
            <a:r>
              <a:rPr lang="en-GB" altLang="en-US" dirty="0"/>
              <a:t>No such restriction for debts which arise during the stay</a:t>
            </a:r>
          </a:p>
          <a:p>
            <a:r>
              <a:rPr lang="en-GB" altLang="en-US" sz="2000" b="1" dirty="0"/>
              <a:t>Inapplicability of ipso facto clauses when debtor starts negotiations or is granted a stay </a:t>
            </a:r>
          </a:p>
          <a:p>
            <a:r>
              <a:rPr lang="en-GB" altLang="en-US" sz="2000" b="1" dirty="0"/>
              <a:t>Netting arrangements are exempted from the stay</a:t>
            </a:r>
          </a:p>
          <a:p>
            <a:pPr marL="0" indent="0">
              <a:buNone/>
            </a:pPr>
            <a:endParaRPr lang="en-IE" dirty="0"/>
          </a:p>
        </p:txBody>
      </p:sp>
      <p:sp>
        <p:nvSpPr>
          <p:cNvPr id="3" name="Title 2">
            <a:extLst>
              <a:ext uri="{FF2B5EF4-FFF2-40B4-BE49-F238E27FC236}">
                <a16:creationId xmlns:a16="http://schemas.microsoft.com/office/drawing/2014/main" id="{DD8A5B50-17CD-4856-ACB6-F56966A0BC62}"/>
              </a:ext>
            </a:extLst>
          </p:cNvPr>
          <p:cNvSpPr>
            <a:spLocks noGrp="1"/>
          </p:cNvSpPr>
          <p:nvPr>
            <p:ph type="title"/>
          </p:nvPr>
        </p:nvSpPr>
        <p:spPr>
          <a:xfrm>
            <a:off x="1033248" y="759292"/>
            <a:ext cx="10515600" cy="782357"/>
          </a:xfrm>
        </p:spPr>
        <p:txBody>
          <a:bodyPr/>
          <a:lstStyle/>
          <a:p>
            <a:r>
              <a:rPr lang="fr-BE" altLang="en-US" dirty="0"/>
              <a:t>3. </a:t>
            </a:r>
            <a:r>
              <a:rPr lang="en-GB" altLang="en-US" dirty="0"/>
              <a:t>Stay of individual enforcement actions (continued)</a:t>
            </a:r>
            <a:endParaRPr lang="en-IE" dirty="0"/>
          </a:p>
        </p:txBody>
      </p:sp>
    </p:spTree>
    <p:extLst>
      <p:ext uri="{BB962C8B-B14F-4D97-AF65-F5344CB8AC3E}">
        <p14:creationId xmlns:p14="http://schemas.microsoft.com/office/powerpoint/2010/main" val="3278011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B1D7FE-A929-4DF3-AE4E-2D78E84CA539}"/>
              </a:ext>
            </a:extLst>
          </p:cNvPr>
          <p:cNvSpPr>
            <a:spLocks noGrp="1"/>
          </p:cNvSpPr>
          <p:nvPr>
            <p:ph idx="1"/>
          </p:nvPr>
        </p:nvSpPr>
        <p:spPr/>
        <p:txBody>
          <a:bodyPr/>
          <a:lstStyle/>
          <a:p>
            <a:pPr eaLnBrk="1" hangingPunct="1"/>
            <a:r>
              <a:rPr lang="en-GB" altLang="en-US" dirty="0"/>
              <a:t>Creditors must be treated in classes according to their interests </a:t>
            </a:r>
          </a:p>
          <a:p>
            <a:pPr marL="0" indent="0" eaLnBrk="1" hangingPunct="1">
              <a:buNone/>
            </a:pPr>
            <a:r>
              <a:rPr lang="en-GB" altLang="en-US" dirty="0"/>
              <a:t>- MSMEs can opt not to form more than one class</a:t>
            </a:r>
          </a:p>
          <a:p>
            <a:pPr marL="0" indent="0" eaLnBrk="1" hangingPunct="1">
              <a:buNone/>
            </a:pPr>
            <a:endParaRPr lang="en-GB" altLang="en-US" dirty="0"/>
          </a:p>
          <a:p>
            <a:pPr eaLnBrk="1" hangingPunct="1"/>
            <a:r>
              <a:rPr lang="en-GB" altLang="en-US" dirty="0"/>
              <a:t>Plans must be adopted by creditors in each class representing:</a:t>
            </a:r>
          </a:p>
          <a:p>
            <a:pPr marL="0" indent="0" eaLnBrk="1" hangingPunct="1">
              <a:buNone/>
            </a:pPr>
            <a:r>
              <a:rPr lang="en-GB" altLang="en-US" dirty="0"/>
              <a:t>- the majority in the value of claims, </a:t>
            </a:r>
          </a:p>
          <a:p>
            <a:pPr marL="0" indent="0" eaLnBrk="1" hangingPunct="1">
              <a:buNone/>
            </a:pPr>
            <a:r>
              <a:rPr lang="en-GB" altLang="en-US" dirty="0"/>
              <a:t>- and, where provided in national law, the majority in number of creditors; </a:t>
            </a:r>
          </a:p>
          <a:p>
            <a:pPr marL="0" indent="0" eaLnBrk="1" hangingPunct="1">
              <a:buNone/>
            </a:pPr>
            <a:r>
              <a:rPr lang="en-GB" altLang="en-US" dirty="0"/>
              <a:t>- majority must be stipulated in national law</a:t>
            </a:r>
          </a:p>
          <a:p>
            <a:pPr marL="0" indent="0">
              <a:buNone/>
            </a:pPr>
            <a:endParaRPr lang="en-IE" dirty="0"/>
          </a:p>
        </p:txBody>
      </p:sp>
      <p:sp>
        <p:nvSpPr>
          <p:cNvPr id="3" name="Title 2">
            <a:extLst>
              <a:ext uri="{FF2B5EF4-FFF2-40B4-BE49-F238E27FC236}">
                <a16:creationId xmlns:a16="http://schemas.microsoft.com/office/drawing/2014/main" id="{C71AA839-0504-4193-87FF-6F6F10078F6A}"/>
              </a:ext>
            </a:extLst>
          </p:cNvPr>
          <p:cNvSpPr>
            <a:spLocks noGrp="1"/>
          </p:cNvSpPr>
          <p:nvPr>
            <p:ph type="title"/>
          </p:nvPr>
        </p:nvSpPr>
        <p:spPr/>
        <p:txBody>
          <a:bodyPr/>
          <a:lstStyle/>
          <a:p>
            <a:r>
              <a:rPr lang="fr-BE" altLang="en-US" dirty="0"/>
              <a:t>4. </a:t>
            </a:r>
            <a:r>
              <a:rPr lang="en-GB" altLang="en-US" dirty="0"/>
              <a:t>Adoption of restructuring plans </a:t>
            </a:r>
            <a:endParaRPr lang="en-IE" dirty="0"/>
          </a:p>
        </p:txBody>
      </p:sp>
    </p:spTree>
    <p:extLst>
      <p:ext uri="{BB962C8B-B14F-4D97-AF65-F5344CB8AC3E}">
        <p14:creationId xmlns:p14="http://schemas.microsoft.com/office/powerpoint/2010/main" val="804059312"/>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34</TotalTime>
  <Words>890</Words>
  <Application>Microsoft Office PowerPoint</Application>
  <PresentationFormat>Widescreen</PresentationFormat>
  <Paragraphs>93</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Verdana</vt:lpstr>
      <vt:lpstr>Wingdings</vt:lpstr>
      <vt:lpstr>Office Theme</vt:lpstr>
      <vt:lpstr>Restructuring and Insolvency  Directive</vt:lpstr>
      <vt:lpstr>Contents of the Restructuring and Insolvency Directive</vt:lpstr>
      <vt:lpstr>A. Preventive restructuring procedures</vt:lpstr>
      <vt:lpstr>1. Early access to the procedure</vt:lpstr>
      <vt:lpstr>2. The position of the debtor</vt:lpstr>
      <vt:lpstr>3. Stay of individual enforcement actions</vt:lpstr>
      <vt:lpstr>3. Stay of individual enforcement actions (continued)</vt:lpstr>
      <vt:lpstr>3. Stay of individual enforcement actions (continued)</vt:lpstr>
      <vt:lpstr>4. Adoption of restructuring plans </vt:lpstr>
      <vt:lpstr>5. Confirmation of restructuring plans</vt:lpstr>
      <vt:lpstr>5a. Confirmation of restructuring plans  (continued)</vt:lpstr>
      <vt:lpstr>5. Encouraging new financing and interim financing</vt:lpstr>
      <vt:lpstr>6. Rights of shareholders</vt:lpstr>
      <vt:lpstr>Other efficiency elements</vt:lpstr>
      <vt:lpstr>B. Discharge of debt for insolvent entrepreneurs</vt:lpstr>
      <vt:lpstr>Limitations</vt:lpstr>
      <vt:lpstr>C. Enhancing the efficiency of procedures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Explanatory meeting  on Chapter xx</dc:title>
  <dc:creator>HAKANEN Emilia (NEAR)</dc:creator>
  <cp:lastModifiedBy>PILORGE Joelle (NEAR)</cp:lastModifiedBy>
  <cp:revision>22</cp:revision>
  <dcterms:created xsi:type="dcterms:W3CDTF">2022-09-12T13:58:01Z</dcterms:created>
  <dcterms:modified xsi:type="dcterms:W3CDTF">2022-10-05T07:43:47Z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2022-10-05T07:43:05Z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aaaca939-6093-4b34-ade3-65ae4911d268</vt:lpwstr>
  </property>
  <property fmtid="{D5CDD505-2E9C-101B-9397-08002B2CF9AE}" pid="8" name="MSIP_Label_6bd9ddd1-4d20-43f6-abfa-fc3c07406f94_ContentBits">
    <vt:lpwstr>0</vt:lpwstr>
  </property>
</Properties>
</file>