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8" r:id="rId2"/>
    <p:sldId id="285" r:id="rId3"/>
    <p:sldId id="303" r:id="rId4"/>
    <p:sldId id="30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90" autoAdjust="0"/>
    <p:restoredTop sz="94660"/>
  </p:normalViewPr>
  <p:slideViewPr>
    <p:cSldViewPr snapToGrid="0">
      <p:cViewPr varScale="1">
        <p:scale>
          <a:sx n="114" d="100"/>
          <a:sy n="114" d="100"/>
        </p:scale>
        <p:origin x="678" y="102"/>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05/10/2022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7730836" y="5557902"/>
            <a:ext cx="4027055" cy="1147697"/>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Text Box 5"/>
          <p:cNvSpPr txBox="1">
            <a:spLocks noChangeArrowheads="1"/>
          </p:cNvSpPr>
          <p:nvPr userDrawn="1"/>
        </p:nvSpPr>
        <p:spPr bwMode="auto">
          <a:xfrm>
            <a:off x="1071350" y="6052238"/>
            <a:ext cx="8137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de-DE" altLang="en-US" sz="1200" b="1" i="0" dirty="0">
              <a:solidFill>
                <a:srgbClr val="FFD624"/>
              </a:solidFill>
            </a:endParaRPr>
          </a:p>
          <a:p>
            <a:pPr>
              <a:spcBef>
                <a:spcPct val="0"/>
              </a:spcBef>
              <a:buClrTx/>
              <a:buFontTx/>
              <a:buNone/>
            </a:pPr>
            <a:r>
              <a:rPr lang="en-US" altLang="en-US" sz="800" dirty="0">
                <a:solidFill>
                  <a:srgbClr val="FFD624"/>
                </a:solidFill>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1200" i="0" dirty="0">
              <a:solidFill>
                <a:srgbClr val="FFD624"/>
              </a:solidFill>
            </a:endParaRP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4" name="Rectangle 13"/>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
        <p:nvSpPr>
          <p:cNvPr id="15" name="Rectangle 14"/>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3" name="Rectangle 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
        <p:nvSpPr>
          <p:cNvPr id="12" name="Rectangle 11"/>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
        <p:nvSpPr>
          <p:cNvPr id="13" name="Rectangle 1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764308" y="6496411"/>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71350" y="1992572"/>
            <a:ext cx="10065224" cy="1628083"/>
          </a:xfrm>
        </p:spPr>
        <p:txBody>
          <a:bodyPr>
            <a:noAutofit/>
          </a:bodyPr>
          <a:lstStyle/>
          <a:p>
            <a:r>
              <a:rPr lang="en-IE" sz="5000" dirty="0"/>
              <a:t>Explanatory meeting </a:t>
            </a:r>
            <a:br>
              <a:rPr lang="en-IE" sz="5000" dirty="0"/>
            </a:br>
            <a:r>
              <a:rPr lang="en-IE" sz="5000" dirty="0"/>
              <a:t>on Chapter 24</a:t>
            </a:r>
            <a:endParaRPr lang="en-GB" sz="5000" dirty="0"/>
          </a:p>
        </p:txBody>
      </p:sp>
      <p:sp>
        <p:nvSpPr>
          <p:cNvPr id="7" name="Subtitle 6"/>
          <p:cNvSpPr>
            <a:spLocks noGrp="1"/>
          </p:cNvSpPr>
          <p:nvPr>
            <p:ph type="subTitle" idx="1"/>
          </p:nvPr>
        </p:nvSpPr>
        <p:spPr>
          <a:xfrm>
            <a:off x="1071350" y="3768433"/>
            <a:ext cx="10065224" cy="897754"/>
          </a:xfrm>
        </p:spPr>
        <p:txBody>
          <a:bodyPr/>
          <a:lstStyle/>
          <a:p>
            <a:r>
              <a:rPr lang="en-GB" dirty="0"/>
              <a:t>ECRIS-TCN</a:t>
            </a:r>
          </a:p>
        </p:txBody>
      </p:sp>
      <p:sp>
        <p:nvSpPr>
          <p:cNvPr id="8" name="Text Placeholder 7"/>
          <p:cNvSpPr>
            <a:spLocks noGrp="1"/>
          </p:cNvSpPr>
          <p:nvPr>
            <p:ph type="body" sz="quarter" idx="13"/>
          </p:nvPr>
        </p:nvSpPr>
        <p:spPr>
          <a:xfrm>
            <a:off x="7589810" y="4813434"/>
            <a:ext cx="4027055" cy="1471603"/>
          </a:xfrm>
        </p:spPr>
        <p:txBody>
          <a:bodyPr/>
          <a:lstStyle/>
          <a:p>
            <a:pPr>
              <a:spcAft>
                <a:spcPts val="0"/>
              </a:spcAft>
            </a:pPr>
            <a:r>
              <a:rPr lang="en-GB" dirty="0"/>
              <a:t>European Commission</a:t>
            </a:r>
          </a:p>
          <a:p>
            <a:pPr>
              <a:spcAft>
                <a:spcPts val="0"/>
              </a:spcAft>
            </a:pPr>
            <a:r>
              <a:rPr lang="en-GB" dirty="0"/>
              <a:t>DG JUST</a:t>
            </a:r>
          </a:p>
          <a:p>
            <a:pPr>
              <a:spcAft>
                <a:spcPts val="0"/>
              </a:spcAft>
            </a:pPr>
            <a:r>
              <a:rPr lang="en-GB" dirty="0"/>
              <a:t>Unit B.1</a:t>
            </a:r>
          </a:p>
          <a:p>
            <a:pPr>
              <a:spcAft>
                <a:spcPts val="0"/>
              </a:spcAft>
            </a:pPr>
            <a:endParaRPr lang="en-GB" dirty="0"/>
          </a:p>
        </p:txBody>
      </p:sp>
    </p:spTree>
    <p:extLst>
      <p:ext uri="{BB962C8B-B14F-4D97-AF65-F5344CB8AC3E}">
        <p14:creationId xmlns:p14="http://schemas.microsoft.com/office/powerpoint/2010/main" val="1121371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lgn="just">
              <a:buClr>
                <a:srgbClr val="034EA2"/>
              </a:buClr>
            </a:pPr>
            <a:r>
              <a:rPr lang="en-US" sz="2200" b="1" dirty="0">
                <a:solidFill>
                  <a:srgbClr val="4D4D4D"/>
                </a:solidFill>
              </a:rPr>
              <a:t>European Criminal Records Information System (ECRIS), </a:t>
            </a:r>
            <a:r>
              <a:rPr lang="en-US" sz="2200" dirty="0">
                <a:solidFill>
                  <a:srgbClr val="4D4D4D"/>
                </a:solidFill>
              </a:rPr>
              <a:t>operational since April 2012, allows for an efficient exchange of criminal records information on EU nationals</a:t>
            </a:r>
          </a:p>
          <a:p>
            <a:pPr lvl="0" algn="just">
              <a:buClr>
                <a:srgbClr val="034EA2"/>
              </a:buClr>
            </a:pPr>
            <a:r>
              <a:rPr lang="en-US" sz="2200" dirty="0">
                <a:solidFill>
                  <a:srgbClr val="4D4D4D"/>
                </a:solidFill>
              </a:rPr>
              <a:t>ECRIS not effective for third country nationals - the information on their convictions is only stored in the Member States where the convictions have been handed down</a:t>
            </a:r>
            <a:endParaRPr lang="fr-BE" sz="2200" dirty="0">
              <a:solidFill>
                <a:srgbClr val="4D4D4D"/>
              </a:solidFill>
            </a:endParaRPr>
          </a:p>
          <a:p>
            <a:pPr lvl="0" algn="just">
              <a:buClr>
                <a:srgbClr val="034EA2"/>
              </a:buClr>
            </a:pPr>
            <a:r>
              <a:rPr lang="en-US" sz="2200" dirty="0">
                <a:solidFill>
                  <a:srgbClr val="4D4D4D"/>
                </a:solidFill>
              </a:rPr>
              <a:t> </a:t>
            </a:r>
            <a:r>
              <a:rPr lang="en-GB" sz="2200" b="1" dirty="0">
                <a:solidFill>
                  <a:srgbClr val="4D4D4D"/>
                </a:solidFill>
              </a:rPr>
              <a:t>ECRIS-TCN</a:t>
            </a:r>
            <a:r>
              <a:rPr lang="en-GB" sz="2200" dirty="0">
                <a:solidFill>
                  <a:srgbClr val="4D4D4D"/>
                </a:solidFill>
              </a:rPr>
              <a:t> is the future centralised system for the </a:t>
            </a:r>
            <a:r>
              <a:rPr lang="en-GB" sz="2200" b="1" dirty="0">
                <a:solidFill>
                  <a:srgbClr val="4D4D4D"/>
                </a:solidFill>
              </a:rPr>
              <a:t>identification of Member States holding conviction information on third-country nationals</a:t>
            </a:r>
            <a:r>
              <a:rPr lang="en-GB" sz="2200" dirty="0">
                <a:solidFill>
                  <a:srgbClr val="4D4D4D"/>
                </a:solidFill>
              </a:rPr>
              <a:t> and stateless persons (TCN) convicted on the EU territory</a:t>
            </a:r>
            <a:endParaRPr lang="fr-BE" sz="2200" dirty="0">
              <a:solidFill>
                <a:srgbClr val="4D4D4D"/>
              </a:solidFill>
            </a:endParaRPr>
          </a:p>
          <a:p>
            <a:r>
              <a:rPr lang="en-IE" sz="2200" dirty="0"/>
              <a:t>ECRIS-TCN is expected to start operation around </a:t>
            </a:r>
            <a:r>
              <a:rPr lang="en-IE" sz="2200" b="1" dirty="0"/>
              <a:t>end of 2023</a:t>
            </a:r>
            <a:endParaRPr lang="en-IE" sz="2200" dirty="0"/>
          </a:p>
        </p:txBody>
      </p:sp>
      <p:sp>
        <p:nvSpPr>
          <p:cNvPr id="3" name="Title 2"/>
          <p:cNvSpPr>
            <a:spLocks noGrp="1"/>
          </p:cNvSpPr>
          <p:nvPr>
            <p:ph type="title"/>
          </p:nvPr>
        </p:nvSpPr>
        <p:spPr/>
        <p:txBody>
          <a:bodyPr/>
          <a:lstStyle/>
          <a:p>
            <a:r>
              <a:rPr lang="en-IE" dirty="0">
                <a:solidFill>
                  <a:srgbClr val="034EA2"/>
                </a:solidFill>
              </a:rPr>
              <a:t>ECRIS and ECRIS-TCN</a:t>
            </a:r>
            <a:endParaRPr lang="en-IE" dirty="0"/>
          </a:p>
        </p:txBody>
      </p:sp>
    </p:spTree>
    <p:extLst>
      <p:ext uri="{BB962C8B-B14F-4D97-AF65-F5344CB8AC3E}">
        <p14:creationId xmlns:p14="http://schemas.microsoft.com/office/powerpoint/2010/main" val="86736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126836"/>
            <a:ext cx="10905699" cy="4580693"/>
          </a:xfrm>
        </p:spPr>
        <p:txBody>
          <a:bodyPr/>
          <a:lstStyle/>
          <a:p>
            <a:pPr lvl="0" algn="just">
              <a:buClr>
                <a:srgbClr val="034EA2"/>
              </a:buClr>
            </a:pPr>
            <a:r>
              <a:rPr lang="en-IE" sz="2200" dirty="0">
                <a:solidFill>
                  <a:srgbClr val="4D4D4D"/>
                </a:solidFill>
              </a:rPr>
              <a:t>Regulation </a:t>
            </a:r>
            <a:r>
              <a:rPr lang="en-IE" sz="2200" b="1" dirty="0">
                <a:solidFill>
                  <a:srgbClr val="4D4D4D"/>
                </a:solidFill>
              </a:rPr>
              <a:t>(EU) 2019/816</a:t>
            </a:r>
            <a:r>
              <a:rPr lang="en-IE" sz="2200" dirty="0">
                <a:solidFill>
                  <a:srgbClr val="4D4D4D"/>
                </a:solidFill>
              </a:rPr>
              <a:t> of 17 April 2019 establishing a centralised system for the identification of Member States holding conviction information on third-country nationals (</a:t>
            </a:r>
            <a:r>
              <a:rPr lang="en-IE" sz="2200" b="1" dirty="0">
                <a:solidFill>
                  <a:srgbClr val="4D4D4D"/>
                </a:solidFill>
              </a:rPr>
              <a:t>ECRIS-TCN</a:t>
            </a:r>
            <a:r>
              <a:rPr lang="en-IE" sz="2200" dirty="0">
                <a:solidFill>
                  <a:srgbClr val="4D4D4D"/>
                </a:solidFill>
              </a:rPr>
              <a:t>)</a:t>
            </a:r>
          </a:p>
          <a:p>
            <a:pPr lvl="0" algn="just">
              <a:buClr>
                <a:srgbClr val="034EA2"/>
              </a:buClr>
            </a:pPr>
            <a:r>
              <a:rPr lang="en-US" sz="2200" b="1" dirty="0">
                <a:solidFill>
                  <a:srgbClr val="4D4D4D"/>
                </a:solidFill>
              </a:rPr>
              <a:t>Directive (EU) 2019/884 </a:t>
            </a:r>
            <a:r>
              <a:rPr lang="en-US" sz="2200" dirty="0">
                <a:solidFill>
                  <a:srgbClr val="4D4D4D"/>
                </a:solidFill>
              </a:rPr>
              <a:t>of 17 April 2019 amending Council Framework Decision 2009/315/JHA as regards the exchange of information on third country nationals and replacing Council Decision 2009/316/JHA on ECRIS</a:t>
            </a:r>
          </a:p>
          <a:p>
            <a:pPr marL="0" lvl="0" indent="0" algn="just">
              <a:buClr>
                <a:srgbClr val="034EA2"/>
              </a:buClr>
              <a:buNone/>
            </a:pPr>
            <a:r>
              <a:rPr lang="en-IE" sz="4000" dirty="0">
                <a:solidFill>
                  <a:srgbClr val="034EA2"/>
                </a:solidFill>
              </a:rPr>
              <a:t> </a:t>
            </a:r>
            <a:r>
              <a:rPr lang="en-IE" sz="3400" dirty="0">
                <a:solidFill>
                  <a:srgbClr val="034EA2"/>
                </a:solidFill>
              </a:rPr>
              <a:t>Development of the system</a:t>
            </a:r>
            <a:endParaRPr lang="en-IE" sz="3400" dirty="0">
              <a:solidFill>
                <a:srgbClr val="4D4D4D"/>
              </a:solidFill>
            </a:endParaRPr>
          </a:p>
          <a:p>
            <a:pPr lvl="0" algn="just">
              <a:buClr>
                <a:srgbClr val="034EA2"/>
              </a:buClr>
            </a:pPr>
            <a:r>
              <a:rPr lang="en-US" sz="2200" dirty="0">
                <a:solidFill>
                  <a:srgbClr val="4D4D4D"/>
                </a:solidFill>
              </a:rPr>
              <a:t> Art. 10 and 11 of ECRIS-TCN Regulation: </a:t>
            </a:r>
            <a:r>
              <a:rPr lang="en-US" sz="2200" b="1" dirty="0">
                <a:solidFill>
                  <a:srgbClr val="4D4D4D"/>
                </a:solidFill>
              </a:rPr>
              <a:t>eu-LISA responsible </a:t>
            </a:r>
            <a:r>
              <a:rPr lang="en-US" sz="2200" dirty="0">
                <a:solidFill>
                  <a:srgbClr val="4D4D4D"/>
                </a:solidFill>
              </a:rPr>
              <a:t>for the development and operational management of ECRIS-TCN and for the ECRIS reference implementation software. Commission to adopt </a:t>
            </a:r>
            <a:r>
              <a:rPr lang="en-US" sz="2200" b="1" dirty="0">
                <a:solidFill>
                  <a:srgbClr val="4D4D4D"/>
                </a:solidFill>
              </a:rPr>
              <a:t>implementing acts </a:t>
            </a:r>
            <a:r>
              <a:rPr lang="en-US" sz="2200" dirty="0">
                <a:solidFill>
                  <a:srgbClr val="4D4D4D"/>
                </a:solidFill>
              </a:rPr>
              <a:t>necessary for the technical development and implementation of ECRIS-TCN</a:t>
            </a:r>
          </a:p>
          <a:p>
            <a:endParaRPr lang="fr-BE" dirty="0"/>
          </a:p>
        </p:txBody>
      </p:sp>
      <p:sp>
        <p:nvSpPr>
          <p:cNvPr id="3" name="Title 2"/>
          <p:cNvSpPr>
            <a:spLocks noGrp="1"/>
          </p:cNvSpPr>
          <p:nvPr>
            <p:ph type="title"/>
          </p:nvPr>
        </p:nvSpPr>
        <p:spPr>
          <a:xfrm>
            <a:off x="970722" y="434109"/>
            <a:ext cx="10515600" cy="591127"/>
          </a:xfrm>
        </p:spPr>
        <p:txBody>
          <a:bodyPr/>
          <a:lstStyle/>
          <a:p>
            <a:r>
              <a:rPr lang="en-IE" sz="3600" dirty="0">
                <a:solidFill>
                  <a:srgbClr val="034EA2"/>
                </a:solidFill>
              </a:rPr>
              <a:t>Legal basis of ECRIS-TCN</a:t>
            </a:r>
            <a:endParaRPr lang="fr-BE" dirty="0"/>
          </a:p>
        </p:txBody>
      </p:sp>
    </p:spTree>
    <p:extLst>
      <p:ext uri="{BB962C8B-B14F-4D97-AF65-F5344CB8AC3E}">
        <p14:creationId xmlns:p14="http://schemas.microsoft.com/office/powerpoint/2010/main" val="962206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450109"/>
            <a:ext cx="10905699" cy="4257420"/>
          </a:xfrm>
        </p:spPr>
        <p:txBody>
          <a:bodyPr/>
          <a:lstStyle/>
          <a:p>
            <a:pPr lvl="0">
              <a:buClr>
                <a:srgbClr val="034EA2"/>
              </a:buClr>
            </a:pPr>
            <a:r>
              <a:rPr lang="en-GB" sz="2200" dirty="0">
                <a:solidFill>
                  <a:srgbClr val="4D4D4D"/>
                </a:solidFill>
              </a:rPr>
              <a:t>ECRIS-TCN is a </a:t>
            </a:r>
            <a:r>
              <a:rPr lang="en-GB" sz="2200" b="1" dirty="0">
                <a:solidFill>
                  <a:srgbClr val="4D4D4D"/>
                </a:solidFill>
              </a:rPr>
              <a:t>centralised hit/no hit system, including only identity data of convicted TCN</a:t>
            </a:r>
            <a:r>
              <a:rPr lang="en-GB" sz="2200" dirty="0">
                <a:solidFill>
                  <a:srgbClr val="4D4D4D"/>
                </a:solidFill>
              </a:rPr>
              <a:t> (alphanumeric data and fingerprints, possibly facial images)</a:t>
            </a:r>
          </a:p>
          <a:p>
            <a:pPr lvl="0">
              <a:buClr>
                <a:srgbClr val="034EA2"/>
              </a:buClr>
            </a:pPr>
            <a:r>
              <a:rPr lang="en-GB" sz="2200" dirty="0">
                <a:solidFill>
                  <a:srgbClr val="4D4D4D"/>
                </a:solidFill>
              </a:rPr>
              <a:t>In case of hit, the querying authority automatically gets the </a:t>
            </a:r>
            <a:r>
              <a:rPr lang="en-GB" sz="2200" b="1" dirty="0">
                <a:solidFill>
                  <a:srgbClr val="4D4D4D"/>
                </a:solidFill>
              </a:rPr>
              <a:t>information on which Member State(s) hold criminal record </a:t>
            </a:r>
            <a:r>
              <a:rPr lang="en-GB" sz="2200" dirty="0">
                <a:solidFill>
                  <a:srgbClr val="4D4D4D"/>
                </a:solidFill>
              </a:rPr>
              <a:t>of the researched person, together with any corresponding identity information</a:t>
            </a:r>
          </a:p>
          <a:p>
            <a:pPr lvl="0" algn="just">
              <a:buClr>
                <a:srgbClr val="034EA2"/>
              </a:buClr>
            </a:pPr>
            <a:r>
              <a:rPr lang="en-GB" sz="2200" dirty="0">
                <a:solidFill>
                  <a:srgbClr val="4D4D4D"/>
                </a:solidFill>
              </a:rPr>
              <a:t>The </a:t>
            </a:r>
            <a:r>
              <a:rPr lang="en-GB" sz="2200" b="1" dirty="0">
                <a:solidFill>
                  <a:srgbClr val="4D4D4D"/>
                </a:solidFill>
              </a:rPr>
              <a:t>central authorities of the Member States </a:t>
            </a:r>
            <a:r>
              <a:rPr lang="en-GB" sz="2200" dirty="0">
                <a:solidFill>
                  <a:srgbClr val="4D4D4D"/>
                </a:solidFill>
              </a:rPr>
              <a:t>can </a:t>
            </a:r>
            <a:r>
              <a:rPr lang="en-GB" sz="2200" b="1" dirty="0">
                <a:solidFill>
                  <a:srgbClr val="4D4D4D"/>
                </a:solidFill>
              </a:rPr>
              <a:t>use ECRIS</a:t>
            </a:r>
            <a:r>
              <a:rPr lang="en-GB" sz="2200" dirty="0">
                <a:solidFill>
                  <a:srgbClr val="4D4D4D"/>
                </a:solidFill>
              </a:rPr>
              <a:t> to request the criminal records information from the indicated Member State(s). </a:t>
            </a:r>
            <a:r>
              <a:rPr lang="en-GB" sz="2200" b="1" dirty="0">
                <a:solidFill>
                  <a:srgbClr val="4D4D4D"/>
                </a:solidFill>
              </a:rPr>
              <a:t>Other competent authorities </a:t>
            </a:r>
            <a:r>
              <a:rPr lang="en-GB" sz="2200" dirty="0">
                <a:solidFill>
                  <a:srgbClr val="4D4D4D"/>
                </a:solidFill>
              </a:rPr>
              <a:t>(</a:t>
            </a:r>
            <a:r>
              <a:rPr lang="en-US" sz="2200" dirty="0">
                <a:solidFill>
                  <a:srgbClr val="4D4D4D"/>
                </a:solidFill>
              </a:rPr>
              <a:t>Eurojust, Europol, EPPO, VIS and ETIAS designated authorities) </a:t>
            </a:r>
            <a:r>
              <a:rPr lang="en-GB" sz="2200" dirty="0">
                <a:solidFill>
                  <a:srgbClr val="4D4D4D"/>
                </a:solidFill>
              </a:rPr>
              <a:t>should </a:t>
            </a:r>
            <a:r>
              <a:rPr lang="en-GB" sz="2200" b="1" dirty="0">
                <a:solidFill>
                  <a:srgbClr val="4D4D4D"/>
                </a:solidFill>
              </a:rPr>
              <a:t>use their respective channels of communication</a:t>
            </a:r>
            <a:endParaRPr lang="fr-BE" sz="2200" dirty="0">
              <a:solidFill>
                <a:srgbClr val="4D4D4D"/>
              </a:solidFill>
            </a:endParaRPr>
          </a:p>
          <a:p>
            <a:pPr lvl="0">
              <a:buClr>
                <a:srgbClr val="034EA2"/>
              </a:buClr>
            </a:pPr>
            <a:r>
              <a:rPr lang="en-US" sz="2200" dirty="0">
                <a:solidFill>
                  <a:srgbClr val="4D4D4D"/>
                </a:solidFill>
              </a:rPr>
              <a:t>Member States’ central authorities can</a:t>
            </a:r>
            <a:r>
              <a:rPr lang="en-US" sz="2200" b="1" dirty="0">
                <a:solidFill>
                  <a:srgbClr val="4D4D4D"/>
                </a:solidFill>
              </a:rPr>
              <a:t> query ECRIS-TCN for the purpose </a:t>
            </a:r>
            <a:r>
              <a:rPr lang="en-US" sz="2200" dirty="0">
                <a:solidFill>
                  <a:srgbClr val="4D4D4D"/>
                </a:solidFill>
              </a:rPr>
              <a:t>of criminal proceedings and for certain other purposes listed in Art. 7</a:t>
            </a:r>
            <a:endParaRPr lang="en-GB" sz="2200" dirty="0">
              <a:solidFill>
                <a:srgbClr val="4D4D4D"/>
              </a:solidFill>
            </a:endParaRPr>
          </a:p>
          <a:p>
            <a:endParaRPr lang="fr-BE" dirty="0"/>
          </a:p>
        </p:txBody>
      </p:sp>
      <p:sp>
        <p:nvSpPr>
          <p:cNvPr id="3" name="Title 2"/>
          <p:cNvSpPr>
            <a:spLocks noGrp="1"/>
          </p:cNvSpPr>
          <p:nvPr>
            <p:ph type="title"/>
          </p:nvPr>
        </p:nvSpPr>
        <p:spPr>
          <a:xfrm>
            <a:off x="970722" y="526473"/>
            <a:ext cx="10515600" cy="655782"/>
          </a:xfrm>
        </p:spPr>
        <p:txBody>
          <a:bodyPr/>
          <a:lstStyle/>
          <a:p>
            <a:r>
              <a:rPr lang="en-IE" dirty="0"/>
              <a:t>Querying the system </a:t>
            </a:r>
            <a:endParaRPr lang="fr-BE" dirty="0"/>
          </a:p>
        </p:txBody>
      </p:sp>
    </p:spTree>
    <p:extLst>
      <p:ext uri="{BB962C8B-B14F-4D97-AF65-F5344CB8AC3E}">
        <p14:creationId xmlns:p14="http://schemas.microsoft.com/office/powerpoint/2010/main" val="2250348362"/>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129</TotalTime>
  <Words>358</Words>
  <Application>Microsoft Office PowerPoint</Application>
  <PresentationFormat>Widescreen</PresentationFormat>
  <Paragraphs>20</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Verdana</vt:lpstr>
      <vt:lpstr>Office Theme</vt:lpstr>
      <vt:lpstr>Explanatory meeting  on Chapter 24</vt:lpstr>
      <vt:lpstr>ECRIS and ECRIS-TCN</vt:lpstr>
      <vt:lpstr>Legal basis of ECRIS-TCN</vt:lpstr>
      <vt:lpstr>Querying the system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Explanatory meeting  on Chapter xx</dc:title>
  <dc:creator>HAKANEN Emilia (NEAR)</dc:creator>
  <cp:lastModifiedBy>PILORGE Joelle (NEAR)</cp:lastModifiedBy>
  <cp:revision>13</cp:revision>
  <dcterms:created xsi:type="dcterms:W3CDTF">2022-09-12T13:58:01Z</dcterms:created>
  <dcterms:modified xsi:type="dcterms:W3CDTF">2022-10-05T07:44:00Z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2022-10-05T07:43:18Z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16662689-bb48-490a-b2d7-6bebed915e67</vt:lpwstr>
  </property>
  <property fmtid="{D5CDD505-2E9C-101B-9397-08002B2CF9AE}" pid="8" name="MSIP_Label_6bd9ddd1-4d20-43f6-abfa-fc3c07406f94_ContentBits">
    <vt:lpwstr>0</vt:lpwstr>
  </property>
</Properties>
</file>