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258" r:id="rId2"/>
    <p:sldId id="289" r:id="rId3"/>
    <p:sldId id="288" r:id="rId4"/>
    <p:sldId id="286"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56B1"/>
    <a:srgbClr val="024EA2"/>
    <a:srgbClr val="024B9C"/>
    <a:srgbClr val="035DC1"/>
    <a:srgbClr val="0044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90" autoAdjust="0"/>
    <p:restoredTop sz="94660"/>
  </p:normalViewPr>
  <p:slideViewPr>
    <p:cSldViewPr snapToGrid="0">
      <p:cViewPr varScale="1">
        <p:scale>
          <a:sx n="114" d="100"/>
          <a:sy n="114" d="100"/>
        </p:scale>
        <p:origin x="678" y="102"/>
      </p:cViewPr>
      <p:guideLst>
        <p:guide orient="horz" pos="2092"/>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05/10/2022</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05/10/2022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7730836" y="5557902"/>
            <a:ext cx="4027055" cy="1147697"/>
          </a:xfrm>
        </p:spPr>
        <p:txBody>
          <a:bodyPr>
            <a:noAutofit/>
          </a:bodyPr>
          <a:lstStyle>
            <a:lvl1pPr marL="0" indent="0" algn="r">
              <a:buFontTx/>
              <a:buNone/>
              <a:defRPr sz="2200" i="1">
                <a:solidFill>
                  <a:schemeClr val="bg1"/>
                </a:solidFill>
              </a:defRPr>
            </a:lvl1pPr>
          </a:lstStyle>
          <a:p>
            <a:pPr lvl="0"/>
            <a:r>
              <a:rPr lang="en-US" dirty="0"/>
              <a:t>Edit Master text styles</a:t>
            </a:r>
          </a:p>
        </p:txBody>
      </p:sp>
      <p:sp>
        <p:nvSpPr>
          <p:cNvPr id="12" name="Text Box 5"/>
          <p:cNvSpPr txBox="1">
            <a:spLocks noChangeArrowheads="1"/>
          </p:cNvSpPr>
          <p:nvPr userDrawn="1"/>
        </p:nvSpPr>
        <p:spPr bwMode="auto">
          <a:xfrm>
            <a:off x="1071350" y="6052238"/>
            <a:ext cx="81372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endParaRPr lang="de-DE" altLang="en-US" sz="1200" b="1" i="0" dirty="0">
              <a:solidFill>
                <a:srgbClr val="FFD624"/>
              </a:solidFill>
            </a:endParaRPr>
          </a:p>
          <a:p>
            <a:pPr>
              <a:spcBef>
                <a:spcPct val="0"/>
              </a:spcBef>
              <a:buClrTx/>
              <a:buFontTx/>
              <a:buNone/>
            </a:pPr>
            <a:r>
              <a:rPr lang="en-US" altLang="en-US" sz="800" dirty="0">
                <a:solidFill>
                  <a:srgbClr val="FFD624"/>
                </a:solidFill>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1200" i="0" dirty="0">
              <a:solidFill>
                <a:srgbClr val="FFD624"/>
              </a:solidFill>
            </a:endParaRPr>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10" name="Rectangle 9"/>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6" name="Rectangle 5"/>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r>
              <a:rPr lang="en-US"/>
              <a:t>Click icon to add picture</a:t>
            </a:r>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a:t>Edit Master text styles</a:t>
            </a:r>
          </a:p>
        </p:txBody>
      </p:sp>
      <p:sp>
        <p:nvSpPr>
          <p:cNvPr id="6" name="Rectangle 5"/>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r>
              <a:rPr lang="en-US"/>
              <a:t>Click icon to add picture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4" name="Rectangle 13"/>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r>
              <a:rPr lang="en-US"/>
              <a:t>Click icon to add picture</a:t>
            </a:r>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a:t>Edit Master text styles</a:t>
            </a:r>
          </a:p>
        </p:txBody>
      </p:sp>
      <p:sp>
        <p:nvSpPr>
          <p:cNvPr id="15" name="Rectangle 14"/>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r>
              <a:rPr lang="en-US"/>
              <a:t>Click icon to add picture</a:t>
            </a:r>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838200" y="3630613"/>
            <a:ext cx="10515600" cy="2035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
        <p:nvSpPr>
          <p:cNvPr id="3" name="Rectangle 2"/>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872647"/>
          </a:xfrm>
        </p:spPr>
        <p:txBody>
          <a:bodyPr anchor="t">
            <a:norm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a:t>Edit Master text styles</a:t>
            </a:r>
          </a:p>
        </p:txBody>
      </p:sp>
      <p:sp>
        <p:nvSpPr>
          <p:cNvPr id="12" name="Rectangle 11"/>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a:t>Edit Master text styles</a:t>
            </a:r>
          </a:p>
        </p:txBody>
      </p:sp>
      <p:sp>
        <p:nvSpPr>
          <p:cNvPr id="13" name="Rectangle 12"/>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764308" y="6496411"/>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accent5"/>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10" name="Rectangle 9"/>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r>
              <a:rPr lang="en-US"/>
              <a:t>Edit Master text styles</a:t>
            </a:r>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1" cstate="print">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71350" y="1992572"/>
            <a:ext cx="10065224" cy="1628083"/>
          </a:xfrm>
        </p:spPr>
        <p:txBody>
          <a:bodyPr>
            <a:noAutofit/>
          </a:bodyPr>
          <a:lstStyle/>
          <a:p>
            <a:r>
              <a:rPr lang="en-IE" sz="5000" dirty="0"/>
              <a:t>Explanatory meeting </a:t>
            </a:r>
            <a:br>
              <a:rPr lang="en-IE" sz="5000" dirty="0"/>
            </a:br>
            <a:r>
              <a:rPr lang="en-IE" sz="5000" dirty="0"/>
              <a:t>on </a:t>
            </a:r>
            <a:r>
              <a:rPr lang="en-IE" sz="5000"/>
              <a:t>Chapter 24</a:t>
            </a:r>
            <a:endParaRPr lang="en-GB" sz="5000" dirty="0"/>
          </a:p>
        </p:txBody>
      </p:sp>
      <p:sp>
        <p:nvSpPr>
          <p:cNvPr id="7" name="Subtitle 6"/>
          <p:cNvSpPr>
            <a:spLocks noGrp="1"/>
          </p:cNvSpPr>
          <p:nvPr>
            <p:ph type="subTitle" idx="1"/>
          </p:nvPr>
        </p:nvSpPr>
        <p:spPr>
          <a:xfrm>
            <a:off x="1071350" y="3768433"/>
            <a:ext cx="10065224" cy="897754"/>
          </a:xfrm>
        </p:spPr>
        <p:txBody>
          <a:bodyPr/>
          <a:lstStyle/>
          <a:p>
            <a:r>
              <a:rPr lang="en-US" dirty="0"/>
              <a:t>Regulation (EU) 2018/1805 of the European Parliament and of the Council of 14 November 2018 on the mutual recognition of freezing orders and confiscation orders</a:t>
            </a:r>
            <a:endParaRPr lang="en-GB" dirty="0"/>
          </a:p>
        </p:txBody>
      </p:sp>
      <p:sp>
        <p:nvSpPr>
          <p:cNvPr id="8" name="Text Placeholder 7"/>
          <p:cNvSpPr>
            <a:spLocks noGrp="1"/>
          </p:cNvSpPr>
          <p:nvPr>
            <p:ph type="body" sz="quarter" idx="13"/>
          </p:nvPr>
        </p:nvSpPr>
        <p:spPr>
          <a:xfrm>
            <a:off x="7589810" y="4813434"/>
            <a:ext cx="4027055" cy="1471603"/>
          </a:xfrm>
        </p:spPr>
        <p:txBody>
          <a:bodyPr/>
          <a:lstStyle/>
          <a:p>
            <a:pPr>
              <a:spcAft>
                <a:spcPts val="0"/>
              </a:spcAft>
            </a:pPr>
            <a:r>
              <a:rPr lang="en-GB" dirty="0"/>
              <a:t>European Commission</a:t>
            </a:r>
          </a:p>
          <a:p>
            <a:pPr>
              <a:spcAft>
                <a:spcPts val="0"/>
              </a:spcAft>
            </a:pPr>
            <a:r>
              <a:rPr lang="en-GB" dirty="0"/>
              <a:t>DG JUST</a:t>
            </a:r>
          </a:p>
          <a:p>
            <a:pPr>
              <a:spcAft>
                <a:spcPts val="0"/>
              </a:spcAft>
            </a:pPr>
            <a:r>
              <a:rPr lang="en-GB" dirty="0"/>
              <a:t>Unit B.2</a:t>
            </a:r>
          </a:p>
          <a:p>
            <a:pPr>
              <a:spcAft>
                <a:spcPts val="0"/>
              </a:spcAft>
            </a:pPr>
            <a:endParaRPr lang="en-GB" dirty="0"/>
          </a:p>
        </p:txBody>
      </p:sp>
    </p:spTree>
    <p:extLst>
      <p:ext uri="{BB962C8B-B14F-4D97-AF65-F5344CB8AC3E}">
        <p14:creationId xmlns:p14="http://schemas.microsoft.com/office/powerpoint/2010/main" val="1121371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The Regulation lays</a:t>
            </a:r>
            <a:r>
              <a:rPr lang="en-US" b="1" dirty="0"/>
              <a:t> </a:t>
            </a:r>
            <a:r>
              <a:rPr lang="en-US" dirty="0"/>
              <a:t>down rules that oblige a Member State to </a:t>
            </a:r>
            <a:r>
              <a:rPr lang="en-US" b="1" dirty="0" err="1"/>
              <a:t>recognise</a:t>
            </a:r>
            <a:r>
              <a:rPr lang="en-US" b="1" dirty="0"/>
              <a:t> and execute, without further formalities</a:t>
            </a:r>
            <a:r>
              <a:rPr lang="en-US" dirty="0"/>
              <a:t>, the freezing orders and confiscation orders issued by another Member State within the framework of </a:t>
            </a:r>
            <a:r>
              <a:rPr lang="en-US" b="1" dirty="0"/>
              <a:t>proceedings in criminal matters.</a:t>
            </a:r>
          </a:p>
        </p:txBody>
      </p:sp>
      <p:sp>
        <p:nvSpPr>
          <p:cNvPr id="3" name="Title 2"/>
          <p:cNvSpPr>
            <a:spLocks noGrp="1"/>
          </p:cNvSpPr>
          <p:nvPr>
            <p:ph type="title"/>
          </p:nvPr>
        </p:nvSpPr>
        <p:spPr/>
        <p:txBody>
          <a:bodyPr/>
          <a:lstStyle/>
          <a:p>
            <a:r>
              <a:rPr lang="en-US" dirty="0"/>
              <a:t>Purpose</a:t>
            </a:r>
          </a:p>
        </p:txBody>
      </p:sp>
    </p:spTree>
    <p:extLst>
      <p:ext uri="{BB962C8B-B14F-4D97-AF65-F5344CB8AC3E}">
        <p14:creationId xmlns:p14="http://schemas.microsoft.com/office/powerpoint/2010/main" val="290828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199" y="1560945"/>
            <a:ext cx="10905699" cy="4146584"/>
          </a:xfrm>
        </p:spPr>
        <p:txBody>
          <a:bodyPr/>
          <a:lstStyle/>
          <a:p>
            <a:r>
              <a:rPr lang="en-US" b="1" dirty="0"/>
              <a:t>Wider aim</a:t>
            </a:r>
            <a:r>
              <a:rPr lang="en-US" dirty="0"/>
              <a:t>: To ensure an effective system of freezing and confiscation in the Union through </a:t>
            </a:r>
            <a:r>
              <a:rPr lang="en-US" b="1" dirty="0"/>
              <a:t>well-functioning mutual recognition</a:t>
            </a:r>
            <a:endParaRPr lang="en-US" dirty="0"/>
          </a:p>
          <a:p>
            <a:r>
              <a:rPr lang="en-US" b="1" dirty="0"/>
              <a:t>Scope</a:t>
            </a:r>
            <a:r>
              <a:rPr lang="en-US" dirty="0"/>
              <a:t>: Covers all types of freezing orders and all confiscation orders issued following proceedings in relation to a criminal offence</a:t>
            </a:r>
          </a:p>
          <a:p>
            <a:pPr marL="457200" lvl="1" indent="0">
              <a:buNone/>
            </a:pPr>
            <a:r>
              <a:rPr lang="en-US" i="1" dirty="0"/>
              <a:t>Inter alia</a:t>
            </a:r>
            <a:r>
              <a:rPr lang="en-US" dirty="0"/>
              <a:t>: (</a:t>
            </a:r>
            <a:r>
              <a:rPr lang="en-US" dirty="0" err="1"/>
              <a:t>i</a:t>
            </a:r>
            <a:r>
              <a:rPr lang="en-US" dirty="0"/>
              <a:t>) orders </a:t>
            </a:r>
            <a:r>
              <a:rPr lang="en-US" b="1" dirty="0"/>
              <a:t>covered by Directive 2014/42/EU</a:t>
            </a:r>
            <a:r>
              <a:rPr lang="en-US" dirty="0"/>
              <a:t>; (ii) orders issued </a:t>
            </a:r>
            <a:r>
              <a:rPr lang="en-US" b="1" dirty="0"/>
              <a:t>without final conviction</a:t>
            </a:r>
            <a:r>
              <a:rPr lang="en-US" dirty="0"/>
              <a:t>; (iii) orders issued in proceedings relating to criminal offences </a:t>
            </a:r>
            <a:r>
              <a:rPr lang="en-US" b="1" i="1" dirty="0"/>
              <a:t>beyond</a:t>
            </a:r>
            <a:r>
              <a:rPr lang="en-US" b="1" dirty="0"/>
              <a:t> particularly serious crimes that have a cross-border dimension</a:t>
            </a:r>
            <a:r>
              <a:rPr lang="en-US" dirty="0"/>
              <a:t>. </a:t>
            </a:r>
          </a:p>
          <a:p>
            <a:r>
              <a:rPr lang="en-US" b="1" dirty="0"/>
              <a:t>Interaction with other instruments: </a:t>
            </a:r>
            <a:r>
              <a:rPr lang="en-US" dirty="0"/>
              <a:t>Replaces Council Framework Decisions 2003/577/JHA and 2006/783/JHA</a:t>
            </a:r>
          </a:p>
          <a:p>
            <a:endParaRPr lang="en-US" dirty="0"/>
          </a:p>
        </p:txBody>
      </p:sp>
      <p:sp>
        <p:nvSpPr>
          <p:cNvPr id="3" name="Title 2"/>
          <p:cNvSpPr>
            <a:spLocks noGrp="1"/>
          </p:cNvSpPr>
          <p:nvPr>
            <p:ph type="title"/>
          </p:nvPr>
        </p:nvSpPr>
        <p:spPr/>
        <p:txBody>
          <a:bodyPr/>
          <a:lstStyle/>
          <a:p>
            <a:r>
              <a:rPr lang="en-IE" dirty="0"/>
              <a:t>General</a:t>
            </a:r>
            <a:endParaRPr lang="en-US" dirty="0"/>
          </a:p>
        </p:txBody>
      </p:sp>
    </p:spTree>
    <p:extLst>
      <p:ext uri="{BB962C8B-B14F-4D97-AF65-F5344CB8AC3E}">
        <p14:creationId xmlns:p14="http://schemas.microsoft.com/office/powerpoint/2010/main" val="3221346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47436" y="1557770"/>
            <a:ext cx="10905699" cy="4538229"/>
          </a:xfrm>
        </p:spPr>
        <p:txBody>
          <a:bodyPr/>
          <a:lstStyle/>
          <a:p>
            <a:pPr>
              <a:spcAft>
                <a:spcPts val="1200"/>
              </a:spcAft>
            </a:pPr>
            <a:r>
              <a:rPr lang="en-IE" sz="2300" b="1" dirty="0"/>
              <a:t>Execution without verification of double criminality </a:t>
            </a:r>
            <a:r>
              <a:rPr lang="en-IE" sz="2300" dirty="0"/>
              <a:t>for specific offences (Article 3)</a:t>
            </a:r>
          </a:p>
          <a:p>
            <a:pPr>
              <a:spcAft>
                <a:spcPts val="1200"/>
              </a:spcAft>
            </a:pPr>
            <a:r>
              <a:rPr lang="en-IE" sz="2300" b="1" dirty="0"/>
              <a:t>Guidance on transmission, recognition and execution</a:t>
            </a:r>
            <a:r>
              <a:rPr lang="en-IE" sz="2300" dirty="0"/>
              <a:t> </a:t>
            </a:r>
            <a:r>
              <a:rPr lang="en-IE" sz="2300" b="1" dirty="0"/>
              <a:t>of freezing orders </a:t>
            </a:r>
            <a:r>
              <a:rPr lang="en-IE" sz="2300" dirty="0"/>
              <a:t>(Chapter II) </a:t>
            </a:r>
            <a:r>
              <a:rPr lang="en-IE" sz="2300" b="1" dirty="0"/>
              <a:t>and confiscation orders </a:t>
            </a:r>
            <a:r>
              <a:rPr lang="en-IE" sz="2300" dirty="0"/>
              <a:t>(Chapter III) </a:t>
            </a:r>
          </a:p>
          <a:p>
            <a:pPr marL="457200" lvl="1" indent="0">
              <a:spcAft>
                <a:spcPts val="1200"/>
              </a:spcAft>
              <a:buNone/>
            </a:pPr>
            <a:r>
              <a:rPr lang="en-IE" sz="1900" i="1" dirty="0"/>
              <a:t>Inter alia</a:t>
            </a:r>
            <a:r>
              <a:rPr lang="en-IE" sz="1900" dirty="0"/>
              <a:t>: formalities of transmission; grounds for non-recognition/execution; time limits; confidentiality </a:t>
            </a:r>
          </a:p>
          <a:p>
            <a:pPr>
              <a:spcAft>
                <a:spcPts val="1200"/>
              </a:spcAft>
            </a:pPr>
            <a:r>
              <a:rPr lang="en-IE" sz="2300" b="1" dirty="0"/>
              <a:t>General guidance </a:t>
            </a:r>
            <a:r>
              <a:rPr lang="en-IE" sz="2300" dirty="0"/>
              <a:t>(Chapter IV)</a:t>
            </a:r>
          </a:p>
          <a:p>
            <a:pPr marL="457200" lvl="1" indent="0">
              <a:spcAft>
                <a:spcPts val="1200"/>
              </a:spcAft>
              <a:buNone/>
            </a:pPr>
            <a:r>
              <a:rPr lang="en-IE" sz="1900" i="1" dirty="0"/>
              <a:t>Inter alia</a:t>
            </a:r>
            <a:r>
              <a:rPr lang="en-IE" sz="1900" dirty="0"/>
              <a:t>: law governing execution; notification and information obligations; management and disposal of property; restitution to victims; legal remedies in executing state</a:t>
            </a:r>
          </a:p>
          <a:p>
            <a:r>
              <a:rPr lang="en-IE" sz="2300" b="1" dirty="0"/>
              <a:t>Standard freezing and confiscation certificates </a:t>
            </a:r>
            <a:r>
              <a:rPr lang="en-IE" sz="2300" dirty="0"/>
              <a:t>(Annex I and II)</a:t>
            </a:r>
            <a:endParaRPr lang="en-IE" dirty="0"/>
          </a:p>
          <a:p>
            <a:endParaRPr lang="en-IE" dirty="0"/>
          </a:p>
        </p:txBody>
      </p:sp>
      <p:sp>
        <p:nvSpPr>
          <p:cNvPr id="3" name="Title 2"/>
          <p:cNvSpPr>
            <a:spLocks noGrp="1"/>
          </p:cNvSpPr>
          <p:nvPr>
            <p:ph type="title"/>
          </p:nvPr>
        </p:nvSpPr>
        <p:spPr/>
        <p:txBody>
          <a:bodyPr/>
          <a:lstStyle/>
          <a:p>
            <a:r>
              <a:rPr lang="en-IE" dirty="0"/>
              <a:t>Key elements</a:t>
            </a:r>
          </a:p>
        </p:txBody>
      </p:sp>
    </p:spTree>
    <p:extLst>
      <p:ext uri="{BB962C8B-B14F-4D97-AF65-F5344CB8AC3E}">
        <p14:creationId xmlns:p14="http://schemas.microsoft.com/office/powerpoint/2010/main" val="2970451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Corporate_PPT_Template" id="{9E25CBC4-264C-4E5F-8DDF-C73C2B944108}" vid="{63966CC3-CC63-46CF-BE8C-07ABBDCD622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393</TotalTime>
  <Words>279</Words>
  <Application>Microsoft Office PowerPoint</Application>
  <PresentationFormat>Widescreen</PresentationFormat>
  <Paragraphs>19</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Verdana</vt:lpstr>
      <vt:lpstr>Office Theme</vt:lpstr>
      <vt:lpstr>Explanatory meeting  on Chapter 24</vt:lpstr>
      <vt:lpstr>Purpose</vt:lpstr>
      <vt:lpstr>General</vt:lpstr>
      <vt:lpstr>Key elements</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Explanatory meeting  on Chapter xx</dc:title>
  <dc:creator>HAKANEN Emilia (NEAR)</dc:creator>
  <cp:lastModifiedBy>PILORGE Joelle (NEAR)</cp:lastModifiedBy>
  <cp:revision>23</cp:revision>
  <dcterms:created xsi:type="dcterms:W3CDTF">2022-09-12T13:58:01Z</dcterms:created>
  <dcterms:modified xsi:type="dcterms:W3CDTF">2022-10-05T07:44:41Z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bd9ddd1-4d20-43f6-abfa-fc3c07406f94_Enabled">
    <vt:lpwstr>true</vt:lpwstr>
  </property>
  <property fmtid="{D5CDD505-2E9C-101B-9397-08002B2CF9AE}" pid="3" name="MSIP_Label_6bd9ddd1-4d20-43f6-abfa-fc3c07406f94_SetDate">
    <vt:lpwstr>2022-10-05T07:43:09Z</vt:lpwstr>
  </property>
  <property fmtid="{D5CDD505-2E9C-101B-9397-08002B2CF9AE}" pid="4" name="MSIP_Label_6bd9ddd1-4d20-43f6-abfa-fc3c07406f94_Method">
    <vt:lpwstr>Standard</vt:lpwstr>
  </property>
  <property fmtid="{D5CDD505-2E9C-101B-9397-08002B2CF9AE}" pid="5" name="MSIP_Label_6bd9ddd1-4d20-43f6-abfa-fc3c07406f94_Name">
    <vt:lpwstr>Commission Use</vt:lpwstr>
  </property>
  <property fmtid="{D5CDD505-2E9C-101B-9397-08002B2CF9AE}" pid="6" name="MSIP_Label_6bd9ddd1-4d20-43f6-abfa-fc3c07406f94_SiteId">
    <vt:lpwstr>b24c8b06-522c-46fe-9080-70926f8dddb1</vt:lpwstr>
  </property>
  <property fmtid="{D5CDD505-2E9C-101B-9397-08002B2CF9AE}" pid="7" name="MSIP_Label_6bd9ddd1-4d20-43f6-abfa-fc3c07406f94_ActionId">
    <vt:lpwstr>6f57dd45-3e57-4cc6-ac50-3ef2ba44732e</vt:lpwstr>
  </property>
  <property fmtid="{D5CDD505-2E9C-101B-9397-08002B2CF9AE}" pid="8" name="MSIP_Label_6bd9ddd1-4d20-43f6-abfa-fc3c07406f94_ContentBits">
    <vt:lpwstr>0</vt:lpwstr>
  </property>
</Properties>
</file>